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3"/>
  </p:notesMasterIdLst>
  <p:sldIdLst>
    <p:sldId id="262" r:id="rId2"/>
    <p:sldId id="304" r:id="rId3"/>
    <p:sldId id="309" r:id="rId4"/>
    <p:sldId id="321" r:id="rId5"/>
    <p:sldId id="359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11" r:id="rId16"/>
    <p:sldId id="315" r:id="rId17"/>
    <p:sldId id="356" r:id="rId18"/>
    <p:sldId id="357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76" r:id="rId27"/>
    <p:sldId id="378" r:id="rId28"/>
    <p:sldId id="379" r:id="rId29"/>
    <p:sldId id="380" r:id="rId30"/>
    <p:sldId id="381" r:id="rId31"/>
    <p:sldId id="382" r:id="rId32"/>
    <p:sldId id="341" r:id="rId33"/>
    <p:sldId id="342" r:id="rId34"/>
    <p:sldId id="343" r:id="rId35"/>
    <p:sldId id="344" r:id="rId36"/>
    <p:sldId id="345" r:id="rId37"/>
    <p:sldId id="346" r:id="rId38"/>
    <p:sldId id="347" r:id="rId39"/>
    <p:sldId id="361" r:id="rId40"/>
    <p:sldId id="377" r:id="rId41"/>
    <p:sldId id="364" r:id="rId42"/>
    <p:sldId id="360" r:id="rId43"/>
    <p:sldId id="349" r:id="rId44"/>
    <p:sldId id="350" r:id="rId45"/>
    <p:sldId id="358" r:id="rId46"/>
    <p:sldId id="351" r:id="rId47"/>
    <p:sldId id="363" r:id="rId48"/>
    <p:sldId id="372" r:id="rId49"/>
    <p:sldId id="354" r:id="rId50"/>
    <p:sldId id="355" r:id="rId51"/>
    <p:sldId id="352" r:id="rId52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8F00"/>
    <a:srgbClr val="826300"/>
    <a:srgbClr val="0000FF"/>
    <a:srgbClr val="D09E00"/>
    <a:srgbClr val="003300"/>
    <a:srgbClr val="0066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urelio.troncoso\Desktop\Material%20%20Democracia%20Ativa\Pasta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317468360989"/>
          <c:y val="0.25936095963849709"/>
          <c:w val="0.88498840769903764"/>
          <c:h val="0.6358435403907845"/>
        </c:manualLayout>
      </c:layout>
      <c:lineChart>
        <c:grouping val="standard"/>
        <c:varyColors val="0"/>
        <c:ser>
          <c:idx val="0"/>
          <c:order val="0"/>
          <c:tx>
            <c:strRef>
              <c:f>Plan1!$G$8</c:f>
              <c:strCache>
                <c:ptCount val="1"/>
                <c:pt idx="0">
                  <c:v>COMPULSORIO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0"/>
            <c:dispEq val="0"/>
          </c:trendline>
          <c:cat>
            <c:strRef>
              <c:f>Plan1!$H$7:$AA$7</c:f>
              <c:strCache>
                <c:ptCount val="20"/>
                <c:pt idx="0">
                  <c:v>1996 dez</c:v>
                </c:pt>
                <c:pt idx="1">
                  <c:v>1997 dez</c:v>
                </c:pt>
                <c:pt idx="2">
                  <c:v>1998 dez</c:v>
                </c:pt>
                <c:pt idx="3">
                  <c:v>1999 dez</c:v>
                </c:pt>
                <c:pt idx="4">
                  <c:v>2000jdez</c:v>
                </c:pt>
                <c:pt idx="5">
                  <c:v>2001 dez</c:v>
                </c:pt>
                <c:pt idx="6">
                  <c:v>2002  dez</c:v>
                </c:pt>
                <c:pt idx="7">
                  <c:v>2003 dez</c:v>
                </c:pt>
                <c:pt idx="8">
                  <c:v>2004  dez</c:v>
                </c:pt>
                <c:pt idx="9">
                  <c:v>2005 dez</c:v>
                </c:pt>
                <c:pt idx="10">
                  <c:v>2006 dez</c:v>
                </c:pt>
                <c:pt idx="11">
                  <c:v>2007 dez</c:v>
                </c:pt>
                <c:pt idx="12">
                  <c:v>2008 dez</c:v>
                </c:pt>
                <c:pt idx="13">
                  <c:v>2009 dez</c:v>
                </c:pt>
                <c:pt idx="14">
                  <c:v>2010 dez</c:v>
                </c:pt>
                <c:pt idx="15">
                  <c:v>2011 dez</c:v>
                </c:pt>
                <c:pt idx="16">
                  <c:v>2012 jez</c:v>
                </c:pt>
                <c:pt idx="17">
                  <c:v>2013 dez</c:v>
                </c:pt>
                <c:pt idx="18">
                  <c:v>2014 dez</c:v>
                </c:pt>
                <c:pt idx="19">
                  <c:v>2015 dez</c:v>
                </c:pt>
              </c:strCache>
            </c:strRef>
          </c:cat>
          <c:val>
            <c:numRef>
              <c:f>Plan1!$H$8:$AA$8</c:f>
              <c:numCache>
                <c:formatCode>0%</c:formatCode>
                <c:ptCount val="20"/>
                <c:pt idx="0">
                  <c:v>0.81</c:v>
                </c:pt>
                <c:pt idx="1">
                  <c:v>0.78</c:v>
                </c:pt>
                <c:pt idx="2">
                  <c:v>0.78</c:v>
                </c:pt>
                <c:pt idx="3">
                  <c:v>0.75</c:v>
                </c:pt>
                <c:pt idx="4">
                  <c:v>0.55000000000000004</c:v>
                </c:pt>
                <c:pt idx="5">
                  <c:v>0.45</c:v>
                </c:pt>
                <c:pt idx="6">
                  <c:v>0.45</c:v>
                </c:pt>
                <c:pt idx="7">
                  <c:v>0.53</c:v>
                </c:pt>
                <c:pt idx="8">
                  <c:v>0.6</c:v>
                </c:pt>
                <c:pt idx="9">
                  <c:v>0.6</c:v>
                </c:pt>
                <c:pt idx="10">
                  <c:v>0.6</c:v>
                </c:pt>
                <c:pt idx="11">
                  <c:v>0.6</c:v>
                </c:pt>
                <c:pt idx="12">
                  <c:v>0.45</c:v>
                </c:pt>
                <c:pt idx="13">
                  <c:v>0.45</c:v>
                </c:pt>
                <c:pt idx="14">
                  <c:v>0.42</c:v>
                </c:pt>
                <c:pt idx="15">
                  <c:v>0.43</c:v>
                </c:pt>
                <c:pt idx="16">
                  <c:v>0.43</c:v>
                </c:pt>
                <c:pt idx="17">
                  <c:v>0.44</c:v>
                </c:pt>
                <c:pt idx="18">
                  <c:v>0.44</c:v>
                </c:pt>
                <c:pt idx="19">
                  <c:v>0.45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Plan1!$G$9</c:f>
              <c:strCache>
                <c:ptCount val="1"/>
                <c:pt idx="0">
                  <c:v>IPCA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trendline>
            <c:spPr>
              <a:ln w="9525" cap="rnd">
                <a:solidFill>
                  <a:schemeClr val="accent2"/>
                </a:solidFill>
              </a:ln>
              <a:effectLst/>
            </c:spPr>
            <c:trendlineType val="linear"/>
            <c:dispRSqr val="0"/>
            <c:dispEq val="0"/>
          </c:trendline>
          <c:cat>
            <c:strRef>
              <c:f>Plan1!$H$7:$AA$7</c:f>
              <c:strCache>
                <c:ptCount val="20"/>
                <c:pt idx="0">
                  <c:v>1996 dez</c:v>
                </c:pt>
                <c:pt idx="1">
                  <c:v>1997 dez</c:v>
                </c:pt>
                <c:pt idx="2">
                  <c:v>1998 dez</c:v>
                </c:pt>
                <c:pt idx="3">
                  <c:v>1999 dez</c:v>
                </c:pt>
                <c:pt idx="4">
                  <c:v>2000jdez</c:v>
                </c:pt>
                <c:pt idx="5">
                  <c:v>2001 dez</c:v>
                </c:pt>
                <c:pt idx="6">
                  <c:v>2002  dez</c:v>
                </c:pt>
                <c:pt idx="7">
                  <c:v>2003 dez</c:v>
                </c:pt>
                <c:pt idx="8">
                  <c:v>2004  dez</c:v>
                </c:pt>
                <c:pt idx="9">
                  <c:v>2005 dez</c:v>
                </c:pt>
                <c:pt idx="10">
                  <c:v>2006 dez</c:v>
                </c:pt>
                <c:pt idx="11">
                  <c:v>2007 dez</c:v>
                </c:pt>
                <c:pt idx="12">
                  <c:v>2008 dez</c:v>
                </c:pt>
                <c:pt idx="13">
                  <c:v>2009 dez</c:v>
                </c:pt>
                <c:pt idx="14">
                  <c:v>2010 dez</c:v>
                </c:pt>
                <c:pt idx="15">
                  <c:v>2011 dez</c:v>
                </c:pt>
                <c:pt idx="16">
                  <c:v>2012 jez</c:v>
                </c:pt>
                <c:pt idx="17">
                  <c:v>2013 dez</c:v>
                </c:pt>
                <c:pt idx="18">
                  <c:v>2014 dez</c:v>
                </c:pt>
                <c:pt idx="19">
                  <c:v>2015 dez</c:v>
                </c:pt>
              </c:strCache>
            </c:strRef>
          </c:cat>
          <c:val>
            <c:numRef>
              <c:f>Plan1!$H$9:$AA$9</c:f>
              <c:numCache>
                <c:formatCode>0.00%</c:formatCode>
                <c:ptCount val="20"/>
                <c:pt idx="0">
                  <c:v>9.5600000000000004E-2</c:v>
                </c:pt>
                <c:pt idx="1">
                  <c:v>5.2200000000000003E-2</c:v>
                </c:pt>
                <c:pt idx="2">
                  <c:v>1.6500000000000001E-2</c:v>
                </c:pt>
                <c:pt idx="3">
                  <c:v>8.9399999999999993E-2</c:v>
                </c:pt>
                <c:pt idx="4">
                  <c:v>5.9700000000000003E-2</c:v>
                </c:pt>
                <c:pt idx="5">
                  <c:v>7.6700000000000004E-2</c:v>
                </c:pt>
                <c:pt idx="6">
                  <c:v>0.12529999999999999</c:v>
                </c:pt>
                <c:pt idx="7">
                  <c:v>9.2999999999999999E-2</c:v>
                </c:pt>
                <c:pt idx="8">
                  <c:v>7.5999999999999998E-2</c:v>
                </c:pt>
                <c:pt idx="9">
                  <c:v>5.6899999999999999E-2</c:v>
                </c:pt>
                <c:pt idx="10">
                  <c:v>3.1399999999999997E-2</c:v>
                </c:pt>
                <c:pt idx="11">
                  <c:v>4.4600000000000001E-2</c:v>
                </c:pt>
                <c:pt idx="12">
                  <c:v>5.8999999999999997E-2</c:v>
                </c:pt>
                <c:pt idx="13">
                  <c:v>4.3099999999999999E-2</c:v>
                </c:pt>
                <c:pt idx="14">
                  <c:v>5.91E-2</c:v>
                </c:pt>
                <c:pt idx="15">
                  <c:v>6.5000000000000002E-2</c:v>
                </c:pt>
                <c:pt idx="16">
                  <c:v>5.8400000000000001E-2</c:v>
                </c:pt>
                <c:pt idx="17">
                  <c:v>5.91E-2</c:v>
                </c:pt>
                <c:pt idx="18">
                  <c:v>6.4100000000000004E-2</c:v>
                </c:pt>
                <c:pt idx="19">
                  <c:v>0.1067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Plan1!$G$10</c:f>
              <c:strCache>
                <c:ptCount val="1"/>
                <c:pt idx="0">
                  <c:v>SELIC</c:v>
                </c:pt>
              </c:strCache>
            </c:strRef>
          </c:tx>
          <c:spPr>
            <a:ln w="22225" cap="rnd" cmpd="sng" algn="ctr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trendline>
            <c:spPr>
              <a:ln w="9525" cap="rnd">
                <a:solidFill>
                  <a:schemeClr val="accent3"/>
                </a:solidFill>
              </a:ln>
              <a:effectLst/>
            </c:spPr>
            <c:trendlineType val="linear"/>
            <c:dispRSqr val="0"/>
            <c:dispEq val="0"/>
          </c:trendline>
          <c:cat>
            <c:strRef>
              <c:f>Plan1!$H$7:$AA$7</c:f>
              <c:strCache>
                <c:ptCount val="20"/>
                <c:pt idx="0">
                  <c:v>1996 dez</c:v>
                </c:pt>
                <c:pt idx="1">
                  <c:v>1997 dez</c:v>
                </c:pt>
                <c:pt idx="2">
                  <c:v>1998 dez</c:v>
                </c:pt>
                <c:pt idx="3">
                  <c:v>1999 dez</c:v>
                </c:pt>
                <c:pt idx="4">
                  <c:v>2000jdez</c:v>
                </c:pt>
                <c:pt idx="5">
                  <c:v>2001 dez</c:v>
                </c:pt>
                <c:pt idx="6">
                  <c:v>2002  dez</c:v>
                </c:pt>
                <c:pt idx="7">
                  <c:v>2003 dez</c:v>
                </c:pt>
                <c:pt idx="8">
                  <c:v>2004  dez</c:v>
                </c:pt>
                <c:pt idx="9">
                  <c:v>2005 dez</c:v>
                </c:pt>
                <c:pt idx="10">
                  <c:v>2006 dez</c:v>
                </c:pt>
                <c:pt idx="11">
                  <c:v>2007 dez</c:v>
                </c:pt>
                <c:pt idx="12">
                  <c:v>2008 dez</c:v>
                </c:pt>
                <c:pt idx="13">
                  <c:v>2009 dez</c:v>
                </c:pt>
                <c:pt idx="14">
                  <c:v>2010 dez</c:v>
                </c:pt>
                <c:pt idx="15">
                  <c:v>2011 dez</c:v>
                </c:pt>
                <c:pt idx="16">
                  <c:v>2012 jez</c:v>
                </c:pt>
                <c:pt idx="17">
                  <c:v>2013 dez</c:v>
                </c:pt>
                <c:pt idx="18">
                  <c:v>2014 dez</c:v>
                </c:pt>
                <c:pt idx="19">
                  <c:v>2015 dez</c:v>
                </c:pt>
              </c:strCache>
            </c:strRef>
          </c:cat>
          <c:val>
            <c:numRef>
              <c:f>Plan1!$H$10:$AA$10</c:f>
              <c:numCache>
                <c:formatCode>0.00%</c:formatCode>
                <c:ptCount val="20"/>
                <c:pt idx="0">
                  <c:v>0.2394</c:v>
                </c:pt>
                <c:pt idx="1">
                  <c:v>0.3987</c:v>
                </c:pt>
                <c:pt idx="2">
                  <c:v>0.3493</c:v>
                </c:pt>
                <c:pt idx="3">
                  <c:v>0.18990000000000001</c:v>
                </c:pt>
                <c:pt idx="4">
                  <c:v>0.15759999999999999</c:v>
                </c:pt>
                <c:pt idx="5">
                  <c:v>0.1905</c:v>
                </c:pt>
                <c:pt idx="6">
                  <c:v>0.249</c:v>
                </c:pt>
                <c:pt idx="7">
                  <c:v>0.16320000000000001</c:v>
                </c:pt>
                <c:pt idx="8">
                  <c:v>0.17230000000000001</c:v>
                </c:pt>
                <c:pt idx="9">
                  <c:v>0.18490000000000001</c:v>
                </c:pt>
                <c:pt idx="10">
                  <c:v>0.13189999999999999</c:v>
                </c:pt>
                <c:pt idx="11">
                  <c:v>0.1118</c:v>
                </c:pt>
                <c:pt idx="12">
                  <c:v>0.13650000000000001</c:v>
                </c:pt>
                <c:pt idx="13">
                  <c:v>8.6499999999999994E-2</c:v>
                </c:pt>
                <c:pt idx="14">
                  <c:v>0.1066</c:v>
                </c:pt>
                <c:pt idx="15">
                  <c:v>0.109</c:v>
                </c:pt>
                <c:pt idx="16">
                  <c:v>7.1400000000000005E-2</c:v>
                </c:pt>
                <c:pt idx="17">
                  <c:v>9.9000000000000005E-2</c:v>
                </c:pt>
                <c:pt idx="18">
                  <c:v>0.11650000000000001</c:v>
                </c:pt>
                <c:pt idx="19">
                  <c:v>0.14249999999999999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marker val="1"/>
        <c:smooth val="0"/>
        <c:axId val="110220800"/>
        <c:axId val="39726464"/>
      </c:lineChart>
      <c:catAx>
        <c:axId val="11022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726464"/>
        <c:crosses val="autoZero"/>
        <c:auto val="1"/>
        <c:lblAlgn val="ctr"/>
        <c:lblOffset val="100"/>
        <c:noMultiLvlLbl val="0"/>
      </c:catAx>
      <c:valAx>
        <c:axId val="39726464"/>
        <c:scaling>
          <c:orientation val="minMax"/>
          <c:max val="0.8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0220800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 cmpd="sng"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7000">
                <a:schemeClr val="bg2">
                  <a:lumMod val="7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prstDash val="lgDash"/>
        </a:ln>
        <a:effectLst/>
      </c:spPr>
    </c:plotArea>
    <c:legend>
      <c:legendPos val="b"/>
      <c:layout>
        <c:manualLayout>
          <c:xMode val="edge"/>
          <c:yMode val="edge"/>
          <c:x val="0.23925842562704519"/>
          <c:y val="2.1824027452575216E-2"/>
          <c:w val="0.73014585415417999"/>
          <c:h val="0.173254636484098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 sz="12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EAAC5-5764-470F-BEBB-454875385D48}" type="datetimeFigureOut">
              <a:rPr lang="pt-BR" smtClean="0"/>
              <a:t>30/06/2016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2" y="4714877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23694-9957-4DD9-856A-AAE3DF1575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74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43F2-71A5-43A8-92C0-8F466E5C18B0}" type="datetime1">
              <a:rPr lang="pt-BR" smtClean="0"/>
              <a:t>30/06/2016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366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F7D9-AE4E-4FAD-A9BB-F6CB5D69E2AA}" type="datetime1">
              <a:rPr lang="pt-BR" smtClean="0"/>
              <a:t>30/06/2016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157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C7A2-D84B-446F-9376-BD13451CDDA6}" type="datetime1">
              <a:rPr lang="pt-BR" smtClean="0"/>
              <a:t>30/06/2016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38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6D82-FED2-46DB-95CD-A76290F68C65}" type="datetime1">
              <a:rPr lang="pt-BR" smtClean="0"/>
              <a:t>30/06/2016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5786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6E07-093F-43F1-9518-754986B7F573}" type="datetime1">
              <a:rPr lang="pt-BR" smtClean="0"/>
              <a:t>30/06/2016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65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7E9AD-B664-4D06-AFBB-F9CE84D92F59}" type="datetime1">
              <a:rPr lang="pt-BR" smtClean="0"/>
              <a:t>30/06/2016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289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9724-4B05-4C6D-B9AB-B273C77614C2}" type="datetime1">
              <a:rPr lang="pt-BR" smtClean="0"/>
              <a:t>30/06/2016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338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459E7-9B88-40B3-8AB0-6A3D4127F059}" type="datetime1">
              <a:rPr lang="pt-BR" smtClean="0"/>
              <a:t>30/06/2016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204931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8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E3F2B-3D4D-491B-9E2F-8AE773CC0C33}" type="datetime1">
              <a:rPr lang="pt-BR" smtClean="0"/>
              <a:t>30/06/2016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87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7330-DCB6-4780-BD24-1A5E70BD7F55}" type="datetime1">
              <a:rPr lang="pt-BR" smtClean="0"/>
              <a:t>30/06/2016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771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EA2B-A0C9-4D85-96A9-CEBE3C07CF56}" type="datetime1">
              <a:rPr lang="pt-BR" smtClean="0"/>
              <a:t>30/06/2016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4669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49EBC-EB67-4879-A69F-888D3B168356}" type="datetime1">
              <a:rPr lang="pt-BR" smtClean="0"/>
              <a:t>30/06/2016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3E088-F42B-48DD-8FA3-50CF73867B22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37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904AF-3373-4B76-8A6A-61D0F0ED117B}" type="datetime1">
              <a:rPr lang="pt-BR" smtClean="0"/>
              <a:t>30/06/2016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EBEC3-7B79-4AD7-8D2E-B5676F356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6612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29.png"/><Relationship Id="rId4" Type="http://schemas.openxmlformats.org/officeDocument/2006/relationships/image" Target="../media/image5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5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.jpg"/><Relationship Id="rId7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5.jpg"/><Relationship Id="rId9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jpeg"/><Relationship Id="rId4" Type="http://schemas.openxmlformats.org/officeDocument/2006/relationships/image" Target="../media/image5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jpeg"/><Relationship Id="rId4" Type="http://schemas.openxmlformats.org/officeDocument/2006/relationships/image" Target="../media/image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jpeg"/><Relationship Id="rId4" Type="http://schemas.openxmlformats.org/officeDocument/2006/relationships/image" Target="../media/image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aurelio.troncoso@alfa.b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92896"/>
            <a:ext cx="6120680" cy="3441053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10" name="Conector reto 9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tângulo 2"/>
          <p:cNvSpPr/>
          <p:nvPr/>
        </p:nvSpPr>
        <p:spPr>
          <a:xfrm>
            <a:off x="-69275" y="788220"/>
            <a:ext cx="9324528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pt-BR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 HISTÓRIA SE REPETE</a:t>
            </a:r>
            <a:br>
              <a:rPr lang="pt-BR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pt-BR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Recessão Induzida = Coma Induzido </a:t>
            </a:r>
            <a:br>
              <a:rPr lang="pt-BR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pt-BR" sz="3600" b="1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Como retomar o crescimento sem mais arrocho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693807" y="6165503"/>
            <a:ext cx="3898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 smtClean="0">
                <a:solidFill>
                  <a:srgbClr val="FF0000"/>
                </a:solidFill>
              </a:rPr>
              <a:t>ALFA - MESTRADO DESENVOLVIMENTO REGIONAL</a:t>
            </a:r>
          </a:p>
          <a:p>
            <a:pPr algn="ctr"/>
            <a:r>
              <a:rPr lang="pt-BR" sz="1400" b="1" dirty="0" smtClean="0">
                <a:solidFill>
                  <a:srgbClr val="FF0000"/>
                </a:solidFill>
              </a:rPr>
              <a:t>Departamento de Economia</a:t>
            </a:r>
            <a:endParaRPr lang="pt-BR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11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ptura de Tela 2016-05-17 às 22.32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08112"/>
            <a:ext cx="8690912" cy="5373216"/>
          </a:xfrm>
          <a:prstGeom prst="rect">
            <a:avLst/>
          </a:prstGeom>
          <a:ln w="114300" cmpd="sng">
            <a:solidFill>
              <a:srgbClr val="BC8F00"/>
            </a:solidFill>
          </a:ln>
        </p:spPr>
      </p:pic>
      <p:grpSp>
        <p:nvGrpSpPr>
          <p:cNvPr id="9" name="Grupo 8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684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1069975" y="6199136"/>
            <a:ext cx="7462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EC202C"/>
                </a:solidFill>
                <a:latin typeface="Gotham Black" pitchFamily="50" charset="0"/>
              </a:rPr>
              <a:t>BRASIL PERDE ESCALA </a:t>
            </a:r>
            <a:r>
              <a:rPr lang="pt-BR" b="1" dirty="0" smtClean="0">
                <a:solidFill>
                  <a:srgbClr val="EC202C"/>
                </a:solidFill>
                <a:latin typeface="Gotham Black" pitchFamily="50" charset="0"/>
              </a:rPr>
              <a:t>ECONÔMICA </a:t>
            </a:r>
            <a:r>
              <a:rPr lang="pt-BR" b="1" dirty="0">
                <a:solidFill>
                  <a:srgbClr val="EC202C"/>
                </a:solidFill>
                <a:latin typeface="Gotham Black" pitchFamily="50" charset="0"/>
              </a:rPr>
              <a:t>ACELERADAMENTE </a:t>
            </a:r>
            <a:endParaRPr lang="pt-BR" b="1" dirty="0" smtClean="0">
              <a:solidFill>
                <a:srgbClr val="EC202C"/>
              </a:solidFill>
              <a:latin typeface="Gotham Black" pitchFamily="50" charset="0"/>
            </a:endParaRPr>
          </a:p>
          <a:p>
            <a:pPr algn="ctr"/>
            <a:r>
              <a:rPr lang="pt-BR" b="1" dirty="0" smtClean="0">
                <a:solidFill>
                  <a:srgbClr val="EC202C"/>
                </a:solidFill>
                <a:latin typeface="Gotham Black" pitchFamily="50" charset="0"/>
              </a:rPr>
              <a:t>porque  </a:t>
            </a:r>
            <a:r>
              <a:rPr lang="pt-BR" b="1" dirty="0">
                <a:solidFill>
                  <a:srgbClr val="EC202C"/>
                </a:solidFill>
                <a:latin typeface="Gotham Black" pitchFamily="50" charset="0"/>
              </a:rPr>
              <a:t>PRATICA MODELO ULTRAPASSADO</a:t>
            </a:r>
          </a:p>
          <a:p>
            <a:pPr algn="ctr"/>
            <a:endParaRPr lang="pt-BR" b="1" dirty="0">
              <a:solidFill>
                <a:srgbClr val="EC202C"/>
              </a:solidFill>
              <a:latin typeface="Gotham Black" pitchFamily="50" charset="0"/>
            </a:endParaRPr>
          </a:p>
        </p:txBody>
      </p:sp>
      <p:sp>
        <p:nvSpPr>
          <p:cNvPr id="49" name="CaixaDeTexto 20"/>
          <p:cNvSpPr txBox="1"/>
          <p:nvPr/>
        </p:nvSpPr>
        <p:spPr>
          <a:xfrm>
            <a:off x="307975" y="758404"/>
            <a:ext cx="8562449" cy="38947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endParaRPr lang="pt-BR" sz="4800" b="1" dirty="0" smtClean="0">
              <a:solidFill>
                <a:schemeClr val="tx2"/>
              </a:solidFill>
              <a:latin typeface="Gotham Black" pitchFamily="50" charset="0"/>
            </a:endParaRPr>
          </a:p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pt-BR" sz="4800" b="1" dirty="0" smtClean="0">
                <a:solidFill>
                  <a:schemeClr val="tx2"/>
                </a:solidFill>
                <a:latin typeface="Gotham Black" pitchFamily="50" charset="0"/>
              </a:rPr>
              <a:t>RECESSÃO  INDUZIDA</a:t>
            </a:r>
          </a:p>
          <a:p>
            <a:pPr algn="ctr">
              <a:lnSpc>
                <a:spcPct val="80000"/>
              </a:lnSpc>
              <a:spcAft>
                <a:spcPts val="200"/>
              </a:spcAft>
            </a:pPr>
            <a:endParaRPr lang="pt-BR" sz="4800" b="1" dirty="0" smtClean="0">
              <a:solidFill>
                <a:schemeClr val="tx2"/>
              </a:solidFill>
              <a:latin typeface="Gotham Black" pitchFamily="50" charset="0"/>
            </a:endParaRPr>
          </a:p>
          <a:p>
            <a:pPr algn="ctr">
              <a:lnSpc>
                <a:spcPct val="80000"/>
              </a:lnSpc>
            </a:pPr>
            <a:r>
              <a:rPr lang="pt-BR" sz="1867" b="1" dirty="0" smtClean="0">
                <a:solidFill>
                  <a:srgbClr val="404040"/>
                </a:solidFill>
                <a:latin typeface="Gotham" pitchFamily="50" charset="0"/>
              </a:rPr>
              <a:t>CORTA</a:t>
            </a:r>
            <a:r>
              <a:rPr lang="pt-BR" sz="2133" b="1" dirty="0" smtClean="0">
                <a:solidFill>
                  <a:srgbClr val="EB1E25"/>
                </a:solidFill>
                <a:latin typeface="Gotham Black" pitchFamily="50" charset="0"/>
              </a:rPr>
              <a:t> </a:t>
            </a:r>
            <a:r>
              <a:rPr lang="pt-BR" sz="3600" b="1" dirty="0" smtClean="0">
                <a:solidFill>
                  <a:srgbClr val="EB1E25"/>
                </a:solidFill>
                <a:latin typeface="Gotham Black" pitchFamily="50" charset="0"/>
              </a:rPr>
              <a:t>CRÉDITO</a:t>
            </a:r>
          </a:p>
          <a:p>
            <a:pPr algn="ctr">
              <a:lnSpc>
                <a:spcPct val="80000"/>
              </a:lnSpc>
            </a:pPr>
            <a:endParaRPr lang="pt-BR" sz="2400" b="1" dirty="0">
              <a:solidFill>
                <a:srgbClr val="EB1E25"/>
              </a:solidFill>
              <a:latin typeface="Gotham Black" pitchFamily="50" charset="0"/>
            </a:endParaRPr>
          </a:p>
          <a:p>
            <a:pPr algn="ctr">
              <a:lnSpc>
                <a:spcPct val="80000"/>
              </a:lnSpc>
            </a:pPr>
            <a:r>
              <a:rPr lang="pt-BR" sz="1867" b="1" dirty="0">
                <a:solidFill>
                  <a:srgbClr val="404040"/>
                </a:solidFill>
                <a:latin typeface="Gotham" pitchFamily="50" charset="0"/>
              </a:rPr>
              <a:t>AUMENTA </a:t>
            </a:r>
            <a:r>
              <a:rPr lang="pt-BR" sz="1867" b="1" dirty="0" smtClean="0">
                <a:solidFill>
                  <a:srgbClr val="404040"/>
                </a:solidFill>
                <a:latin typeface="Gotham" pitchFamily="50" charset="0"/>
              </a:rPr>
              <a:t>FORTEMENTE </a:t>
            </a:r>
            <a:r>
              <a:rPr lang="pt-BR" sz="3600" b="1" dirty="0" smtClean="0">
                <a:solidFill>
                  <a:srgbClr val="EB1E25"/>
                </a:solidFill>
                <a:latin typeface="Gotham Black" pitchFamily="50" charset="0"/>
              </a:rPr>
              <a:t>JUROS</a:t>
            </a:r>
          </a:p>
          <a:p>
            <a:pPr algn="ctr">
              <a:lnSpc>
                <a:spcPct val="80000"/>
              </a:lnSpc>
            </a:pPr>
            <a:endParaRPr lang="pt-BR" sz="3600" b="1" dirty="0">
              <a:solidFill>
                <a:srgbClr val="EB1E25"/>
              </a:solidFill>
              <a:latin typeface="Gotham Black" pitchFamily="50" charset="0"/>
            </a:endParaRPr>
          </a:p>
          <a:p>
            <a:pPr algn="ctr">
              <a:lnSpc>
                <a:spcPct val="80000"/>
              </a:lnSpc>
            </a:pPr>
            <a:r>
              <a:rPr lang="pt-BR" sz="3600" b="1" dirty="0" smtClean="0">
                <a:solidFill>
                  <a:srgbClr val="EB1E25"/>
                </a:solidFill>
                <a:latin typeface="Gotham Black" pitchFamily="50" charset="0"/>
              </a:rPr>
              <a:t>TRAVANDO o “CONSUMIDOR </a:t>
            </a:r>
            <a:r>
              <a:rPr lang="pt-BR" sz="4000" b="1" dirty="0" smtClean="0">
                <a:solidFill>
                  <a:srgbClr val="EB1E25"/>
                </a:solidFill>
                <a:latin typeface="Gotham Black" pitchFamily="50" charset="0"/>
              </a:rPr>
              <a:t>“</a:t>
            </a:r>
          </a:p>
          <a:p>
            <a:pPr algn="ctr">
              <a:lnSpc>
                <a:spcPct val="80000"/>
              </a:lnSpc>
            </a:pPr>
            <a:endParaRPr lang="pt-BR" sz="4000" b="1" dirty="0">
              <a:solidFill>
                <a:srgbClr val="EB1E25"/>
              </a:solidFill>
              <a:latin typeface="Gotham Black" pitchFamily="50" charset="0"/>
            </a:endParaRPr>
          </a:p>
          <a:p>
            <a:pPr algn="ctr">
              <a:lnSpc>
                <a:spcPct val="80000"/>
              </a:lnSpc>
            </a:pPr>
            <a:endParaRPr lang="pt-BR" sz="4000" b="1" dirty="0">
              <a:solidFill>
                <a:srgbClr val="EB1E25"/>
              </a:solidFill>
              <a:latin typeface="Gotham Black" pitchFamily="50" charset="0"/>
            </a:endParaRPr>
          </a:p>
        </p:txBody>
      </p:sp>
      <p:sp>
        <p:nvSpPr>
          <p:cNvPr id="11" name="Explosão 2 10"/>
          <p:cNvSpPr/>
          <p:nvPr/>
        </p:nvSpPr>
        <p:spPr>
          <a:xfrm rot="652227">
            <a:off x="2355218" y="3948717"/>
            <a:ext cx="3685544" cy="2539920"/>
          </a:xfrm>
          <a:prstGeom prst="irregularSeal2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771800" y="4646746"/>
            <a:ext cx="29193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Black" pitchFamily="50" charset="0"/>
              </a:rPr>
              <a:t>VENDAS e BRASIL</a:t>
            </a:r>
            <a:r>
              <a:rPr lang="pt-B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Black" pitchFamily="50" charset="0"/>
              </a:rPr>
              <a:t> </a:t>
            </a:r>
          </a:p>
          <a:p>
            <a:pPr algn="ctr"/>
            <a:r>
              <a:rPr lang="pt-BR" sz="2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Black" pitchFamily="50" charset="0"/>
              </a:rPr>
              <a:t>ENTRAM EM </a:t>
            </a:r>
            <a:endParaRPr lang="pt-BR" sz="2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Black" pitchFamily="50" charset="0"/>
            </a:endParaRPr>
          </a:p>
          <a:p>
            <a:pPr algn="ctr"/>
            <a:r>
              <a:rPr lang="pt-B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Black" pitchFamily="50" charset="0"/>
              </a:rPr>
              <a:t>COLAPSO</a:t>
            </a:r>
          </a:p>
          <a:p>
            <a:pPr algn="ctr"/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5" name="AutoShape 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AutoShape 6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8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" name="AutoShape 10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" name="AutoShape 12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AutoShape 1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2" descr="https://encrypted-tbn0.gstatic.com/images?q=tbn:ANd9GcQqX35GzyL9wOY6bn-yax1bmuhpPMT9qDPeEkpbn1x6cGTSGcC7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68" name="Grupo 67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69" name="Imagem 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79" name="Imagem 7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81" name="Imagem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3" name="CaixaDeTexto 82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4" name="Conector reto 83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835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1"/>
          <p:cNvSpPr/>
          <p:nvPr/>
        </p:nvSpPr>
        <p:spPr>
          <a:xfrm>
            <a:off x="0" y="1888564"/>
            <a:ext cx="9396536" cy="5211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2000"/>
              </a:spcAft>
            </a:pP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2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NÃO </a:t>
            </a:r>
            <a:r>
              <a:rPr lang="pt-BR" sz="24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MAIS COMBATER </a:t>
            </a:r>
            <a:r>
              <a:rPr lang="pt-BR" sz="24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INFLAÇÃO, </a:t>
            </a:r>
            <a:r>
              <a:rPr lang="pt-BR" sz="24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elevando </a:t>
            </a:r>
            <a:endParaRPr lang="pt-BR" sz="2400" b="1" dirty="0" smtClean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24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TAXA BÁSICA </a:t>
            </a:r>
            <a:r>
              <a:rPr lang="pt-BR" sz="24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JUROS; </a:t>
            </a:r>
            <a:endParaRPr lang="pt-BR" sz="2400" b="1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24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RETIRAR </a:t>
            </a:r>
            <a:r>
              <a:rPr lang="pt-BR" sz="24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TAXA da </a:t>
            </a:r>
            <a:r>
              <a:rPr lang="pt-BR" sz="24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INFLAÇÃO de dentro da TAXA BÁSICA de JUROS.</a:t>
            </a:r>
          </a:p>
          <a:p>
            <a:endParaRPr lang="pt-BR" sz="2200" b="1" dirty="0" smtClean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2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sz="22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ACHATAR a SELIC para 3% ao ano.</a:t>
            </a:r>
          </a:p>
          <a:p>
            <a:pPr algn="ctr"/>
            <a:endParaRPr lang="pt-BR" sz="2200" b="1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BR" sz="24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IRRIGAR CREDITO ao CONSUMIDOR, urgentemente.</a:t>
            </a:r>
          </a:p>
          <a:p>
            <a:endParaRPr lang="pt-BR" sz="22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pt-BR" altLang="pt-BR" sz="1400" b="1" dirty="0">
                <a:solidFill>
                  <a:srgbClr val="FF0000"/>
                </a:solidFill>
                <a:latin typeface="Arial" pitchFamily="34" charset="0"/>
              </a:rPr>
              <a:t>ALFA - MESTRADO DESENVOLVIMENTO REGIONAL</a:t>
            </a:r>
          </a:p>
          <a:p>
            <a:pPr algn="ctr">
              <a:spcBef>
                <a:spcPct val="0"/>
              </a:spcBef>
            </a:pPr>
            <a:r>
              <a:rPr lang="pt-BR" altLang="pt-BR" sz="1400" b="1" dirty="0">
                <a:solidFill>
                  <a:srgbClr val="FF0000"/>
                </a:solidFill>
                <a:latin typeface="Arial" pitchFamily="34" charset="0"/>
              </a:rPr>
              <a:t>Departamento de Economia</a:t>
            </a:r>
          </a:p>
          <a:p>
            <a:endParaRPr lang="pt-BR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5536" y="963885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um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BRASIL </a:t>
            </a:r>
            <a:r>
              <a:rPr lang="pt-BR" sz="2800" dirty="0">
                <a:solidFill>
                  <a:srgbClr val="0000FF"/>
                </a:solidFill>
                <a:latin typeface="Stencil" panose="040409050D0802020404" pitchFamily="82" charset="0"/>
                <a:cs typeface="Times New Roman" panose="02020603050405020304" pitchFamily="18" charset="0"/>
              </a:rPr>
              <a:t>sem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“RECESSÕES INDUZIDAS”</a:t>
            </a:r>
          </a:p>
          <a:p>
            <a:pPr algn="ctr"/>
            <a:endParaRPr lang="pt-BR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2800" b="1" dirty="0" smtClean="0">
              <a:solidFill>
                <a:srgbClr val="FF0000"/>
              </a:solidFill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13" name="Conector reto 12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653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AutoShape 6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8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" name="AutoShape 10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" name="AutoShape 12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AutoShape 1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2" descr="https://encrypted-tbn0.gstatic.com/images?q=tbn:ANd9GcQqX35GzyL9wOY6bn-yax1bmuhpPMT9qDPeEkpbn1x6cGTSGcC7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68" name="Grupo 67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69" name="Imagem 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79" name="Imagem 7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81" name="Imagem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3" name="CaixaDeTexto 82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4" name="Conector reto 83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aixaDeTexto 1"/>
          <p:cNvSpPr txBox="1"/>
          <p:nvPr/>
        </p:nvSpPr>
        <p:spPr>
          <a:xfrm>
            <a:off x="307976" y="922337"/>
            <a:ext cx="853751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Existem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atualmente:</a:t>
            </a:r>
            <a:endParaRPr lang="pt-BR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- 35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aíses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 taxa de juros abaixo de 1%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ao ano (isso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inclui todos os países do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G.8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 toda Zona do Euro =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do PIB M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undial );</a:t>
            </a:r>
          </a:p>
          <a:p>
            <a:pPr algn="just"/>
            <a:endParaRPr lang="pt-BR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- 50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aíses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estão com taxa de juros abaixo de 3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%;</a:t>
            </a:r>
          </a:p>
          <a:p>
            <a:pPr algn="just"/>
            <a:endParaRPr lang="pt-BR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 Bancos Centrais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já adotaram juros negativos Japão,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Dinamarca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Suécia, Suíça e todos da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Zona do Euro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pt-BR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yield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curve”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Suíça está negativa há 20 anos...</a:t>
            </a:r>
          </a:p>
          <a:p>
            <a:pPr algn="ctr">
              <a:spcBef>
                <a:spcPct val="0"/>
              </a:spcBef>
            </a:pPr>
            <a:r>
              <a:rPr lang="pt-BR" altLang="pt-BR" sz="1400" b="1" dirty="0">
                <a:solidFill>
                  <a:srgbClr val="FF0000"/>
                </a:solidFill>
                <a:latin typeface="Arial" pitchFamily="34" charset="0"/>
              </a:rPr>
              <a:t>ALFA - MESTRADO DESENVOLVIMENTO REGIONAL</a:t>
            </a:r>
          </a:p>
          <a:p>
            <a:pPr algn="ctr">
              <a:spcBef>
                <a:spcPct val="0"/>
              </a:spcBef>
            </a:pPr>
            <a:r>
              <a:rPr lang="pt-BR" altLang="pt-BR" sz="1400" b="1" dirty="0">
                <a:solidFill>
                  <a:srgbClr val="FF0000"/>
                </a:solidFill>
                <a:latin typeface="Arial" pitchFamily="34" charset="0"/>
              </a:rPr>
              <a:t>Departamento de Economia</a:t>
            </a:r>
          </a:p>
          <a:p>
            <a:endParaRPr lang="pt-BR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16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3"/>
          <p:cNvSpPr txBox="1"/>
          <p:nvPr/>
        </p:nvSpPr>
        <p:spPr>
          <a:xfrm>
            <a:off x="6672263" y="1711226"/>
            <a:ext cx="236378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>
                <a:solidFill>
                  <a:srgbClr val="FF0000"/>
                </a:solidFill>
                <a:latin typeface="Arial" charset="0"/>
              </a:rPr>
              <a:t>“Observe que os EUA não </a:t>
            </a:r>
            <a:r>
              <a:rPr lang="pt-BR" sz="1600" b="1" dirty="0" smtClean="0">
                <a:solidFill>
                  <a:srgbClr val="FF0000"/>
                </a:solidFill>
                <a:latin typeface="Arial" charset="0"/>
              </a:rPr>
              <a:t>atrelam a Taxa da Inflação à Taxa Base dos Juros “e” não utilizam </a:t>
            </a:r>
            <a:r>
              <a:rPr lang="pt-BR" sz="1600" b="1" dirty="0">
                <a:solidFill>
                  <a:srgbClr val="FF0000"/>
                </a:solidFill>
                <a:latin typeface="Arial" charset="0"/>
              </a:rPr>
              <a:t>os </a:t>
            </a:r>
            <a:r>
              <a:rPr lang="pt-BR" sz="1600" b="1" dirty="0" smtClean="0">
                <a:solidFill>
                  <a:srgbClr val="FF0000"/>
                </a:solidFill>
                <a:latin typeface="Arial" charset="0"/>
              </a:rPr>
              <a:t>Juros </a:t>
            </a:r>
            <a:r>
              <a:rPr lang="pt-BR" sz="1600" b="1" dirty="0">
                <a:solidFill>
                  <a:srgbClr val="FF0000"/>
                </a:solidFill>
                <a:latin typeface="Arial" charset="0"/>
              </a:rPr>
              <a:t>para controlar a </a:t>
            </a:r>
            <a:r>
              <a:rPr lang="pt-BR" sz="1600" b="1" dirty="0" smtClean="0">
                <a:solidFill>
                  <a:srgbClr val="FF0000"/>
                </a:solidFill>
                <a:latin typeface="Arial" charset="0"/>
              </a:rPr>
              <a:t>Inflação</a:t>
            </a:r>
            <a:r>
              <a:rPr lang="pt-BR" sz="1600" b="1" dirty="0">
                <a:solidFill>
                  <a:srgbClr val="FF0000"/>
                </a:solidFill>
                <a:latin typeface="Arial" charset="0"/>
              </a:rPr>
              <a:t>”.</a:t>
            </a:r>
          </a:p>
        </p:txBody>
      </p:sp>
      <p:sp>
        <p:nvSpPr>
          <p:cNvPr id="19" name="Seta para baixo 6"/>
          <p:cNvSpPr/>
          <p:nvPr/>
        </p:nvSpPr>
        <p:spPr>
          <a:xfrm rot="6262369">
            <a:off x="6964481" y="3931873"/>
            <a:ext cx="484632" cy="978408"/>
          </a:xfrm>
          <a:prstGeom prst="downArrow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>
              <a:defRPr/>
            </a:pPr>
            <a:r>
              <a:rPr lang="pt-BR" sz="1400" b="1" dirty="0">
                <a:solidFill>
                  <a:schemeClr val="tx1"/>
                </a:solidFill>
              </a:rPr>
              <a:t>-0,002%</a:t>
            </a:r>
          </a:p>
        </p:txBody>
      </p:sp>
      <p:pic>
        <p:nvPicPr>
          <p:cNvPr id="34820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1217613"/>
            <a:ext cx="6613525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CaixaDeTexto 8"/>
          <p:cNvSpPr txBox="1">
            <a:spLocks noChangeArrowheads="1"/>
          </p:cNvSpPr>
          <p:nvPr/>
        </p:nvSpPr>
        <p:spPr bwMode="auto">
          <a:xfrm>
            <a:off x="3362325" y="6484938"/>
            <a:ext cx="2878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000056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000056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000" b="1">
                <a:solidFill>
                  <a:srgbClr val="FF0000"/>
                </a:solidFill>
                <a:latin typeface="Arial" pitchFamily="34" charset="0"/>
              </a:rPr>
              <a:t>ALFA - MESTRADO DESENVOLVIMENTO REGIONAL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000" b="1">
                <a:solidFill>
                  <a:srgbClr val="FF0000"/>
                </a:solidFill>
                <a:latin typeface="Arial" pitchFamily="34" charset="0"/>
              </a:rPr>
              <a:t>Departamento de Economia</a:t>
            </a:r>
          </a:p>
        </p:txBody>
      </p:sp>
      <p:sp>
        <p:nvSpPr>
          <p:cNvPr id="34822" name="CaixaDeTexto 1"/>
          <p:cNvSpPr txBox="1">
            <a:spLocks noChangeArrowheads="1"/>
          </p:cNvSpPr>
          <p:nvPr/>
        </p:nvSpPr>
        <p:spPr bwMode="auto">
          <a:xfrm>
            <a:off x="4941888" y="3101975"/>
            <a:ext cx="457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000056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000056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FF0000"/>
                </a:solidFill>
                <a:latin typeface="Arial" pitchFamily="34" charset="0"/>
              </a:rPr>
              <a:t>IPC</a:t>
            </a:r>
          </a:p>
        </p:txBody>
      </p:sp>
      <p:sp>
        <p:nvSpPr>
          <p:cNvPr id="34823" name="CaixaDeTexto 7"/>
          <p:cNvSpPr txBox="1">
            <a:spLocks noChangeArrowheads="1"/>
          </p:cNvSpPr>
          <p:nvPr/>
        </p:nvSpPr>
        <p:spPr bwMode="auto">
          <a:xfrm>
            <a:off x="4386263" y="3681413"/>
            <a:ext cx="742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000056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000056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006600"/>
                </a:solidFill>
                <a:latin typeface="Arial" pitchFamily="34" charset="0"/>
              </a:rPr>
              <a:t>Tx FED</a:t>
            </a:r>
          </a:p>
        </p:txBody>
      </p:sp>
      <p:sp>
        <p:nvSpPr>
          <p:cNvPr id="34824" name="CaixaDeTexto 9"/>
          <p:cNvSpPr txBox="1">
            <a:spLocks noChangeArrowheads="1"/>
          </p:cNvSpPr>
          <p:nvPr/>
        </p:nvSpPr>
        <p:spPr bwMode="auto">
          <a:xfrm>
            <a:off x="5070475" y="4776788"/>
            <a:ext cx="1038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000056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000056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0000EC"/>
                </a:solidFill>
                <a:latin typeface="Arial" pitchFamily="34" charset="0"/>
              </a:rPr>
              <a:t>Tx REAL</a:t>
            </a:r>
          </a:p>
        </p:txBody>
      </p:sp>
      <p:sp>
        <p:nvSpPr>
          <p:cNvPr id="25" name="CaixaDeTexto 10"/>
          <p:cNvSpPr txBox="1"/>
          <p:nvPr/>
        </p:nvSpPr>
        <p:spPr>
          <a:xfrm>
            <a:off x="1023987" y="6093296"/>
            <a:ext cx="91646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Taxa FED a 0,25% ao Ano / IPC a 1,32%  / Juro Real Negativo a -1,07% (2014)</a:t>
            </a:r>
          </a:p>
        </p:txBody>
      </p:sp>
      <p:sp>
        <p:nvSpPr>
          <p:cNvPr id="26" name="CaixaDeTexto 5"/>
          <p:cNvSpPr txBox="1"/>
          <p:nvPr/>
        </p:nvSpPr>
        <p:spPr>
          <a:xfrm>
            <a:off x="4614070" y="5085184"/>
            <a:ext cx="4529930" cy="992579"/>
          </a:xfrm>
          <a:prstGeom prst="rect">
            <a:avLst/>
          </a:prstGeom>
          <a:solidFill>
            <a:srgbClr val="FFFFCC">
              <a:alpha val="60000"/>
            </a:srgbClr>
          </a:solidFill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pt-BR" sz="800" b="1" dirty="0">
                <a:latin typeface="Arial" charset="0"/>
              </a:rPr>
              <a:t>A POLÍTICA MONETÁRIA + a RESERVA MONETÁRIA têm como OBJETIVO:</a:t>
            </a:r>
          </a:p>
          <a:p>
            <a:pPr marL="273050" lvl="1" indent="-95250">
              <a:defRPr/>
            </a:pPr>
            <a:r>
              <a:rPr lang="pt-BR" sz="800" b="1" dirty="0">
                <a:latin typeface="Arial" charset="0"/>
              </a:rPr>
              <a:t> - EVITAR ou LIMITAR a INFLAÇÃO e a DEFLAÇÃO (ESTABILIDADE de PREÇOS)</a:t>
            </a:r>
          </a:p>
          <a:p>
            <a:pPr marL="273050" lvl="1" indent="-95250">
              <a:defRPr/>
            </a:pPr>
            <a:r>
              <a:rPr lang="pt-BR" sz="800" b="1" dirty="0">
                <a:latin typeface="Arial" charset="0"/>
              </a:rPr>
              <a:t> - CONSEGUIR o MÁXIMO de EMPREGOS</a:t>
            </a:r>
          </a:p>
          <a:p>
            <a:pPr marL="273050" lvl="1" indent="-95250">
              <a:spcAft>
                <a:spcPts val="300"/>
              </a:spcAft>
              <a:defRPr/>
            </a:pPr>
            <a:r>
              <a:rPr lang="pt-BR" sz="800" b="1" dirty="0">
                <a:latin typeface="Arial" charset="0"/>
              </a:rPr>
              <a:t> - TAXA de JUROS à LONGO PRAZO MODERADAS.</a:t>
            </a:r>
          </a:p>
          <a:p>
            <a:pPr>
              <a:defRPr/>
            </a:pPr>
            <a:r>
              <a:rPr lang="pt-BR" sz="800" b="1" dirty="0">
                <a:latin typeface="Arial" charset="0"/>
              </a:rPr>
              <a:t>EXERCER a SUPERVISÃO e REGULAÇÃO dos BANCOS PRIVADOS.</a:t>
            </a:r>
          </a:p>
          <a:p>
            <a:pPr>
              <a:defRPr/>
            </a:pPr>
            <a:r>
              <a:rPr lang="pt-BR" sz="800" b="1" dirty="0">
                <a:latin typeface="Arial" charset="0"/>
              </a:rPr>
              <a:t>FORTALECER a IMPORTÂNCIA dos EUA na ECONOMIA MUNDIAL</a:t>
            </a:r>
          </a:p>
          <a:p>
            <a:pPr>
              <a:defRPr/>
            </a:pPr>
            <a:r>
              <a:rPr lang="pt-BR" sz="800" b="1" dirty="0">
                <a:latin typeface="Arial" charset="0"/>
              </a:rPr>
              <a:t>EVITAR ou REMEDIAR o PÂNICO nos BANCOS (  BANKING PANIC  )  </a:t>
            </a:r>
          </a:p>
        </p:txBody>
      </p:sp>
      <p:sp>
        <p:nvSpPr>
          <p:cNvPr id="28" name="CaixaDeTexto 12"/>
          <p:cNvSpPr txBox="1"/>
          <p:nvPr/>
        </p:nvSpPr>
        <p:spPr>
          <a:xfrm>
            <a:off x="35496" y="782638"/>
            <a:ext cx="94837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dirty="0">
                <a:solidFill>
                  <a:srgbClr val="0000FF"/>
                </a:solidFill>
                <a:latin typeface="Arial" charset="0"/>
              </a:rPr>
              <a:t>NÃO MAIS COMBATER  INFLAÇÃO com RECESSÃO e JUROS</a:t>
            </a:r>
          </a:p>
        </p:txBody>
      </p:sp>
      <p:pic>
        <p:nvPicPr>
          <p:cNvPr id="34828" name="Picture 8" descr="Captura de Tela 2016-06-01 às 12.32.0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248941"/>
            <a:ext cx="863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upo 13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20" name="CaixaDeTexto 19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21" name="Conector reto 20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563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493838"/>
            <a:ext cx="6767512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CaixaDeTexto 6"/>
          <p:cNvSpPr txBox="1">
            <a:spLocks noChangeArrowheads="1"/>
          </p:cNvSpPr>
          <p:nvPr/>
        </p:nvSpPr>
        <p:spPr bwMode="auto">
          <a:xfrm>
            <a:off x="2987824" y="6165304"/>
            <a:ext cx="338281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000056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000056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solidFill>
                  <a:srgbClr val="FF0000"/>
                </a:solidFill>
                <a:latin typeface="Arial" pitchFamily="34" charset="0"/>
              </a:rPr>
              <a:t>ALFA - MESTRADO DESENVOLVIMENTO REGIONAL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solidFill>
                  <a:srgbClr val="FF0000"/>
                </a:solidFill>
                <a:latin typeface="Arial" pitchFamily="34" charset="0"/>
              </a:rPr>
              <a:t>Departamento de Economia</a:t>
            </a:r>
          </a:p>
        </p:txBody>
      </p:sp>
      <p:sp>
        <p:nvSpPr>
          <p:cNvPr id="35844" name="CaixaDeTexto 5"/>
          <p:cNvSpPr txBox="1">
            <a:spLocks noChangeArrowheads="1"/>
          </p:cNvSpPr>
          <p:nvPr/>
        </p:nvSpPr>
        <p:spPr bwMode="auto">
          <a:xfrm>
            <a:off x="3979863" y="2487613"/>
            <a:ext cx="423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000056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000056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solidFill>
                  <a:srgbClr val="FF0000"/>
                </a:solidFill>
                <a:latin typeface="Arial" pitchFamily="34" charset="0"/>
              </a:rPr>
              <a:t>IPC</a:t>
            </a:r>
          </a:p>
        </p:txBody>
      </p:sp>
      <p:sp>
        <p:nvSpPr>
          <p:cNvPr id="35845" name="CaixaDeTexto 7"/>
          <p:cNvSpPr txBox="1">
            <a:spLocks noChangeArrowheads="1"/>
          </p:cNvSpPr>
          <p:nvPr/>
        </p:nvSpPr>
        <p:spPr bwMode="auto">
          <a:xfrm>
            <a:off x="4116388" y="3203575"/>
            <a:ext cx="6715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000056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000056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solidFill>
                  <a:srgbClr val="006600"/>
                </a:solidFill>
                <a:latin typeface="Arial" pitchFamily="34" charset="0"/>
              </a:rPr>
              <a:t>Tx BCE</a:t>
            </a:r>
          </a:p>
        </p:txBody>
      </p:sp>
      <p:sp>
        <p:nvSpPr>
          <p:cNvPr id="35846" name="CaixaDeTexto 8"/>
          <p:cNvSpPr txBox="1">
            <a:spLocks noChangeArrowheads="1"/>
          </p:cNvSpPr>
          <p:nvPr/>
        </p:nvSpPr>
        <p:spPr bwMode="auto">
          <a:xfrm>
            <a:off x="3905250" y="4616450"/>
            <a:ext cx="758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000056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000056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solidFill>
                  <a:srgbClr val="0033CC"/>
                </a:solidFill>
                <a:latin typeface="Arial" pitchFamily="34" charset="0"/>
              </a:rPr>
              <a:t>Tx REAL</a:t>
            </a:r>
          </a:p>
        </p:txBody>
      </p:sp>
      <p:sp>
        <p:nvSpPr>
          <p:cNvPr id="23" name="CaixaDeTexto 10"/>
          <p:cNvSpPr txBox="1"/>
          <p:nvPr/>
        </p:nvSpPr>
        <p:spPr>
          <a:xfrm>
            <a:off x="7019925" y="1989138"/>
            <a:ext cx="1931988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>
                <a:solidFill>
                  <a:srgbClr val="FF0000"/>
                </a:solidFill>
                <a:latin typeface="Arial" charset="0"/>
              </a:rPr>
              <a:t>“Observe que a Espanha também </a:t>
            </a:r>
            <a:r>
              <a:rPr lang="pt-BR" sz="1600" b="1" dirty="0" smtClean="0">
                <a:solidFill>
                  <a:srgbClr val="FF0000"/>
                </a:solidFill>
                <a:latin typeface="Arial" charset="0"/>
              </a:rPr>
              <a:t>não</a:t>
            </a:r>
            <a:r>
              <a:rPr lang="pt-BR" sz="16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pt-BR" sz="1600" b="1" dirty="0" smtClean="0">
                <a:solidFill>
                  <a:srgbClr val="FF0000"/>
                </a:solidFill>
                <a:latin typeface="Arial" charset="0"/>
              </a:rPr>
              <a:t>atrela </a:t>
            </a:r>
            <a:r>
              <a:rPr lang="pt-BR" sz="1600" b="1" dirty="0">
                <a:solidFill>
                  <a:srgbClr val="FF0000"/>
                </a:solidFill>
                <a:latin typeface="Arial" charset="0"/>
              </a:rPr>
              <a:t>a Taxa da Inflação à Taxa Base dos Juros “e” não</a:t>
            </a:r>
            <a:r>
              <a:rPr lang="pt-BR" sz="16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pt-BR" sz="1600" b="1" dirty="0">
                <a:solidFill>
                  <a:srgbClr val="FF0000"/>
                </a:solidFill>
                <a:latin typeface="Arial" charset="0"/>
              </a:rPr>
              <a:t>utiliza os </a:t>
            </a:r>
            <a:r>
              <a:rPr lang="pt-BR" sz="1600" b="1" dirty="0" smtClean="0">
                <a:solidFill>
                  <a:srgbClr val="FF0000"/>
                </a:solidFill>
                <a:latin typeface="Arial" charset="0"/>
              </a:rPr>
              <a:t>Juros </a:t>
            </a:r>
            <a:r>
              <a:rPr lang="pt-BR" sz="1600" b="1" dirty="0">
                <a:solidFill>
                  <a:srgbClr val="FF0000"/>
                </a:solidFill>
                <a:latin typeface="Arial" charset="0"/>
              </a:rPr>
              <a:t>para controlar a I</a:t>
            </a:r>
            <a:r>
              <a:rPr lang="pt-BR" sz="1600" b="1" dirty="0" smtClean="0">
                <a:solidFill>
                  <a:srgbClr val="FF0000"/>
                </a:solidFill>
                <a:latin typeface="Arial" charset="0"/>
              </a:rPr>
              <a:t>nflação</a:t>
            </a:r>
            <a:r>
              <a:rPr lang="pt-BR" sz="1600" b="1" dirty="0">
                <a:solidFill>
                  <a:srgbClr val="FF0000"/>
                </a:solidFill>
                <a:latin typeface="Arial" charset="0"/>
              </a:rPr>
              <a:t>”.</a:t>
            </a:r>
          </a:p>
        </p:txBody>
      </p:sp>
      <p:sp>
        <p:nvSpPr>
          <p:cNvPr id="25" name="CaixaDeTexto 12"/>
          <p:cNvSpPr txBox="1"/>
          <p:nvPr/>
        </p:nvSpPr>
        <p:spPr>
          <a:xfrm>
            <a:off x="-36512" y="793750"/>
            <a:ext cx="939641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dirty="0">
                <a:solidFill>
                  <a:srgbClr val="0000FF"/>
                </a:solidFill>
                <a:latin typeface="Arial" charset="0"/>
              </a:rPr>
              <a:t>NÃO MAIS COMBATER  INFLAÇÃO com RECESSÃO E JUROS</a:t>
            </a:r>
          </a:p>
        </p:txBody>
      </p:sp>
      <p:pic>
        <p:nvPicPr>
          <p:cNvPr id="35849" name="Picture 1" descr="Captura de Tela 2016-06-01 às 12.34.4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84784"/>
            <a:ext cx="863600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upo 10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15" name="CaixaDeTexto 14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16" name="Conector reto 15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810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08720"/>
            <a:ext cx="8352928" cy="5544616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tângulo 8"/>
          <p:cNvSpPr/>
          <p:nvPr/>
        </p:nvSpPr>
        <p:spPr>
          <a:xfrm>
            <a:off x="7914811" y="5990845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pic>
        <p:nvPicPr>
          <p:cNvPr id="10" name="Imagem 9" descr="http://vignette4.wikia.nocookie.net/chespirito/images/4/47/Bandeira_do_Mexico.PNG/revision/latest?cb=20080425213913&amp;path-prefix=pt"/>
          <p:cNvPicPr preferRelativeResize="0"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788" y="1618294"/>
            <a:ext cx="792088" cy="5278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o 12"/>
          <p:cNvGrpSpPr/>
          <p:nvPr/>
        </p:nvGrpSpPr>
        <p:grpSpPr>
          <a:xfrm>
            <a:off x="6516216" y="1882201"/>
            <a:ext cx="2119430" cy="2486971"/>
            <a:chOff x="6516216" y="1882201"/>
            <a:chExt cx="2119430" cy="2486971"/>
          </a:xfrm>
        </p:grpSpPr>
        <p:sp>
          <p:nvSpPr>
            <p:cNvPr id="12" name="Retângulo 11"/>
            <p:cNvSpPr/>
            <p:nvPr/>
          </p:nvSpPr>
          <p:spPr>
            <a:xfrm>
              <a:off x="6516216" y="1882201"/>
              <a:ext cx="1944216" cy="21948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6703658" y="2060848"/>
              <a:ext cx="1931988" cy="23083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sz="1600" b="1" dirty="0">
                  <a:solidFill>
                    <a:srgbClr val="FF0000"/>
                  </a:solidFill>
                  <a:latin typeface="Arial" charset="0"/>
                </a:rPr>
                <a:t>“Observe que </a:t>
              </a:r>
              <a:r>
                <a:rPr lang="pt-BR" sz="1600" b="1" dirty="0" smtClean="0">
                  <a:solidFill>
                    <a:srgbClr val="FF0000"/>
                  </a:solidFill>
                  <a:latin typeface="Arial" charset="0"/>
                </a:rPr>
                <a:t>o México </a:t>
              </a:r>
              <a:r>
                <a:rPr lang="pt-BR" sz="1600" b="1" dirty="0">
                  <a:solidFill>
                    <a:srgbClr val="FF0000"/>
                  </a:solidFill>
                  <a:latin typeface="Arial" charset="0"/>
                </a:rPr>
                <a:t>também </a:t>
              </a:r>
              <a:r>
                <a:rPr lang="pt-BR" sz="1600" b="1" dirty="0" smtClean="0">
                  <a:solidFill>
                    <a:srgbClr val="FF0000"/>
                  </a:solidFill>
                  <a:latin typeface="Arial" charset="0"/>
                </a:rPr>
                <a:t>não</a:t>
              </a:r>
              <a:r>
                <a:rPr lang="pt-BR" sz="1600" b="1" dirty="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pt-BR" sz="1600" b="1" dirty="0" smtClean="0">
                  <a:solidFill>
                    <a:srgbClr val="FF0000"/>
                  </a:solidFill>
                  <a:latin typeface="Arial" charset="0"/>
                </a:rPr>
                <a:t>atrela </a:t>
              </a:r>
              <a:r>
                <a:rPr lang="pt-BR" sz="1600" b="1" dirty="0">
                  <a:solidFill>
                    <a:srgbClr val="FF0000"/>
                  </a:solidFill>
                  <a:latin typeface="Arial" charset="0"/>
                </a:rPr>
                <a:t>a Taxa da Inflação à Taxa Base dos Juros “e” não</a:t>
              </a:r>
              <a:r>
                <a:rPr lang="pt-BR" sz="1600" b="1" dirty="0" smtClean="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pt-BR" sz="1600" b="1" dirty="0">
                  <a:solidFill>
                    <a:srgbClr val="FF0000"/>
                  </a:solidFill>
                  <a:latin typeface="Arial" charset="0"/>
                </a:rPr>
                <a:t>utiliza os </a:t>
              </a:r>
              <a:r>
                <a:rPr lang="pt-BR" sz="1600" b="1" dirty="0" smtClean="0">
                  <a:solidFill>
                    <a:srgbClr val="FF0000"/>
                  </a:solidFill>
                  <a:latin typeface="Arial" charset="0"/>
                </a:rPr>
                <a:t>Juros </a:t>
              </a:r>
              <a:r>
                <a:rPr lang="pt-BR" sz="1600" b="1" dirty="0">
                  <a:solidFill>
                    <a:srgbClr val="FF0000"/>
                  </a:solidFill>
                  <a:latin typeface="Arial" charset="0"/>
                </a:rPr>
                <a:t>para controlar a I</a:t>
              </a:r>
              <a:r>
                <a:rPr lang="pt-BR" sz="1600" b="1" dirty="0" smtClean="0">
                  <a:solidFill>
                    <a:srgbClr val="FF0000"/>
                  </a:solidFill>
                  <a:latin typeface="Arial" charset="0"/>
                </a:rPr>
                <a:t>nflação</a:t>
              </a:r>
              <a:r>
                <a:rPr lang="pt-BR" sz="1600" b="1" dirty="0">
                  <a:solidFill>
                    <a:srgbClr val="FF0000"/>
                  </a:solidFill>
                  <a:latin typeface="Arial" charset="0"/>
                </a:rPr>
                <a:t>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231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8720"/>
            <a:ext cx="9144000" cy="5029918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10" name="Conector reto 9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tângulo 10"/>
          <p:cNvSpPr/>
          <p:nvPr/>
        </p:nvSpPr>
        <p:spPr>
          <a:xfrm>
            <a:off x="8706899" y="6021288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2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08720"/>
            <a:ext cx="8474888" cy="5544616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tângulo 8"/>
          <p:cNvSpPr/>
          <p:nvPr/>
        </p:nvSpPr>
        <p:spPr>
          <a:xfrm>
            <a:off x="7956376" y="5949280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7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052736"/>
            <a:ext cx="6372324" cy="4876779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021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052736"/>
            <a:ext cx="7488832" cy="4946262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742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08720"/>
            <a:ext cx="7272808" cy="4996586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27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80728"/>
            <a:ext cx="7848872" cy="540060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6102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79939"/>
            <a:ext cx="8496944" cy="5357373"/>
          </a:xfrm>
          <a:prstGeom prst="rect">
            <a:avLst/>
          </a:prstGeom>
          <a:ln w="76200">
            <a:solidFill>
              <a:srgbClr val="D09E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31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5"/>
          <p:cNvSpPr txBox="1"/>
          <p:nvPr/>
        </p:nvSpPr>
        <p:spPr>
          <a:xfrm>
            <a:off x="139700" y="2008188"/>
            <a:ext cx="35440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dirty="0">
                <a:solidFill>
                  <a:srgbClr val="6600CC"/>
                </a:solidFill>
              </a:rPr>
              <a:t>Custo Mensal BRASIL com SELIC 14,25%</a:t>
            </a:r>
          </a:p>
        </p:txBody>
      </p:sp>
      <p:sp>
        <p:nvSpPr>
          <p:cNvPr id="4" name="CaixaDeTexto 6"/>
          <p:cNvSpPr txBox="1"/>
          <p:nvPr/>
        </p:nvSpPr>
        <p:spPr>
          <a:xfrm>
            <a:off x="4502150" y="1814513"/>
            <a:ext cx="464185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400" b="1" dirty="0">
                <a:solidFill>
                  <a:schemeClr val="accent5">
                    <a:lumMod val="50000"/>
                  </a:schemeClr>
                </a:solidFill>
              </a:rPr>
              <a:t>SEM a Redução da SELIC, as soluções serão pagas pela POPULAÇÃO através do aumento dos Impostos.</a:t>
            </a:r>
          </a:p>
          <a:p>
            <a:pPr algn="just">
              <a:defRPr/>
            </a:pPr>
            <a:r>
              <a:rPr lang="pt-BR" sz="1400" b="1" dirty="0">
                <a:solidFill>
                  <a:schemeClr val="accent5">
                    <a:lumMod val="50000"/>
                  </a:schemeClr>
                </a:solidFill>
              </a:rPr>
              <a:t>Também terão Resultados muito inferiores a Redução da SELIC para 3% ao ano</a:t>
            </a:r>
          </a:p>
        </p:txBody>
      </p:sp>
      <p:cxnSp>
        <p:nvCxnSpPr>
          <p:cNvPr id="5" name="Conector reto 8"/>
          <p:cNvCxnSpPr/>
          <p:nvPr/>
        </p:nvCxnSpPr>
        <p:spPr>
          <a:xfrm>
            <a:off x="4425950" y="1989138"/>
            <a:ext cx="0" cy="46212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11"/>
          <p:cNvSpPr txBox="1"/>
          <p:nvPr/>
        </p:nvSpPr>
        <p:spPr>
          <a:xfrm>
            <a:off x="4440238" y="3155950"/>
            <a:ext cx="4703762" cy="311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l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1400" dirty="0"/>
              <a:t>CPMF arrecadaria apenas </a:t>
            </a:r>
            <a:r>
              <a:rPr lang="pt-BR" sz="1400" dirty="0">
                <a:solidFill>
                  <a:srgbClr val="FF0000"/>
                </a:solidFill>
              </a:rPr>
              <a:t>R$ 34 bilhões / ano</a:t>
            </a:r>
          </a:p>
          <a:p>
            <a:pPr marL="285750" indent="-285750" algn="l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1400" dirty="0"/>
              <a:t>Reforma da PREVIDENCIA reduzirá </a:t>
            </a:r>
            <a:r>
              <a:rPr lang="pt-BR" sz="1400" dirty="0">
                <a:solidFill>
                  <a:srgbClr val="FF0000"/>
                </a:solidFill>
              </a:rPr>
              <a:t>R$7 bilhões / ano</a:t>
            </a:r>
          </a:p>
          <a:p>
            <a:pPr marL="285750" indent="-285750" algn="l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1400" dirty="0"/>
              <a:t>Rolar dívidas Estados: </a:t>
            </a:r>
            <a:r>
              <a:rPr lang="pt-BR" sz="1400" dirty="0">
                <a:solidFill>
                  <a:srgbClr val="FF0000"/>
                </a:solidFill>
              </a:rPr>
              <a:t>R$ 30 bilhões/ ano</a:t>
            </a:r>
          </a:p>
          <a:p>
            <a:pPr marL="285750" indent="-285750" algn="l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1400" dirty="0"/>
              <a:t>Mercado continuará travado e em queda</a:t>
            </a:r>
          </a:p>
          <a:p>
            <a:pPr marL="285750" indent="-285750" algn="l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1400" dirty="0"/>
              <a:t>Empregos </a:t>
            </a:r>
            <a:r>
              <a:rPr lang="pt-BR" sz="1400" dirty="0">
                <a:sym typeface="Wingdings" panose="05000000000000000000" pitchFamily="2" charset="2"/>
              </a:rPr>
              <a:t> Chegará a </a:t>
            </a:r>
            <a:r>
              <a:rPr lang="pt-BR" sz="1400" dirty="0">
                <a:solidFill>
                  <a:srgbClr val="FC0232"/>
                </a:solidFill>
                <a:sym typeface="Wingdings" panose="05000000000000000000" pitchFamily="2" charset="2"/>
              </a:rPr>
              <a:t>15 milhões de </a:t>
            </a:r>
            <a:r>
              <a:rPr lang="pt-BR" sz="1400" b="1" dirty="0">
                <a:solidFill>
                  <a:srgbClr val="FC0232"/>
                </a:solidFill>
                <a:sym typeface="Wingdings" panose="05000000000000000000" pitchFamily="2" charset="2"/>
              </a:rPr>
              <a:t>DESEMPREGADOS </a:t>
            </a:r>
          </a:p>
          <a:p>
            <a:pPr marL="285750" indent="-285750" algn="l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sym typeface="Wingdings" panose="05000000000000000000" pitchFamily="2" charset="2"/>
              </a:rPr>
              <a:t>Perda de Escala Econômica </a:t>
            </a:r>
            <a:r>
              <a:rPr lang="pt-BR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desastrosa</a:t>
            </a:r>
            <a:r>
              <a:rPr lang="pt-BR" sz="1400" b="1" dirty="0">
                <a:sym typeface="Wingdings" panose="05000000000000000000" pitchFamily="2" charset="2"/>
              </a:rPr>
              <a:t>.</a:t>
            </a:r>
          </a:p>
          <a:p>
            <a:pPr marL="285750" indent="-285750" algn="l"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1884363" algn="l"/>
              </a:tabLst>
              <a:defRPr/>
            </a:pPr>
            <a:r>
              <a:rPr lang="pt-BR" sz="1400" dirty="0">
                <a:sym typeface="Wingdings" panose="05000000000000000000" pitchFamily="2" charset="2"/>
              </a:rPr>
              <a:t>Quebra  do  Brasil</a:t>
            </a:r>
          </a:p>
          <a:p>
            <a:pPr lvl="1" algn="l">
              <a:spcAft>
                <a:spcPts val="200"/>
              </a:spcAft>
              <a:tabLst>
                <a:tab pos="1435100" algn="l"/>
              </a:tabLst>
              <a:defRPr/>
            </a:pPr>
            <a:r>
              <a:rPr lang="pt-BR" sz="1400" dirty="0">
                <a:sym typeface="Wingdings" panose="05000000000000000000" pitchFamily="2" charset="2"/>
              </a:rPr>
              <a:t>	Estados</a:t>
            </a:r>
          </a:p>
          <a:p>
            <a:pPr lvl="1" algn="l">
              <a:spcAft>
                <a:spcPts val="200"/>
              </a:spcAft>
              <a:tabLst>
                <a:tab pos="1435100" algn="l"/>
              </a:tabLst>
              <a:defRPr/>
            </a:pPr>
            <a:r>
              <a:rPr lang="pt-BR" sz="1400" dirty="0">
                <a:sym typeface="Wingdings" panose="05000000000000000000" pitchFamily="2" charset="2"/>
              </a:rPr>
              <a:t>	Municípios</a:t>
            </a:r>
          </a:p>
          <a:p>
            <a:pPr lvl="1" algn="l">
              <a:spcAft>
                <a:spcPts val="200"/>
              </a:spcAft>
              <a:tabLst>
                <a:tab pos="1435100" algn="l"/>
              </a:tabLst>
              <a:defRPr/>
            </a:pPr>
            <a:r>
              <a:rPr lang="pt-BR" sz="1400" dirty="0">
                <a:sym typeface="Wingdings" panose="05000000000000000000" pitchFamily="2" charset="2"/>
              </a:rPr>
              <a:t>	Empresas</a:t>
            </a:r>
            <a:endParaRPr lang="pt-BR" sz="1400" dirty="0"/>
          </a:p>
        </p:txBody>
      </p:sp>
      <p:sp>
        <p:nvSpPr>
          <p:cNvPr id="7" name="Chave direita 13"/>
          <p:cNvSpPr/>
          <p:nvPr/>
        </p:nvSpPr>
        <p:spPr>
          <a:xfrm>
            <a:off x="6845300" y="5301208"/>
            <a:ext cx="165100" cy="79216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pt-BR"/>
          </a:p>
        </p:txBody>
      </p:sp>
      <p:sp>
        <p:nvSpPr>
          <p:cNvPr id="8" name="Retângulo de cantos arredondados 17"/>
          <p:cNvSpPr/>
          <p:nvPr/>
        </p:nvSpPr>
        <p:spPr>
          <a:xfrm>
            <a:off x="96838" y="2598738"/>
            <a:ext cx="4214812" cy="30670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1800" dirty="0">
                <a:solidFill>
                  <a:schemeClr val="tx1"/>
                </a:solidFill>
              </a:rPr>
              <a:t>Custo da Dívida a </a:t>
            </a:r>
            <a:r>
              <a:rPr lang="pt-BR" sz="1800" b="1" dirty="0">
                <a:solidFill>
                  <a:srgbClr val="FF0000"/>
                </a:solidFill>
              </a:rPr>
              <a:t>14,25%</a:t>
            </a:r>
          </a:p>
          <a:p>
            <a:pPr marL="182563" indent="-182563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solidFill>
                  <a:schemeClr val="tx1"/>
                </a:solidFill>
              </a:rPr>
              <a:t>Jan 16: R$ 56 bilhões</a:t>
            </a:r>
          </a:p>
          <a:p>
            <a:pPr marL="182563" indent="-182563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solidFill>
                  <a:schemeClr val="tx1"/>
                </a:solidFill>
              </a:rPr>
              <a:t>Custo de &gt; R$ 670 bilhões/ano</a:t>
            </a:r>
          </a:p>
          <a:p>
            <a:pPr marL="182563" indent="-182563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pt-BR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1800" dirty="0">
                <a:solidFill>
                  <a:schemeClr val="tx1"/>
                </a:solidFill>
              </a:rPr>
              <a:t>Custo da Dívida a </a:t>
            </a:r>
            <a:r>
              <a:rPr lang="pt-BR" sz="1800" b="1" dirty="0">
                <a:solidFill>
                  <a:srgbClr val="FF0000"/>
                </a:solidFill>
              </a:rPr>
              <a:t>7,00%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solidFill>
                  <a:schemeClr val="tx1"/>
                </a:solidFill>
              </a:rPr>
              <a:t>No mês: R$ 28 bilhões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solidFill>
                  <a:schemeClr val="tx1"/>
                </a:solidFill>
              </a:rPr>
              <a:t>Economia de R$ 336 bilhões/ano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pt-BR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1800" dirty="0">
                <a:solidFill>
                  <a:schemeClr val="tx1"/>
                </a:solidFill>
              </a:rPr>
              <a:t>Custo da Dívida a </a:t>
            </a:r>
            <a:r>
              <a:rPr lang="pt-BR" sz="1800" b="1" dirty="0">
                <a:solidFill>
                  <a:srgbClr val="FF0000"/>
                </a:solidFill>
              </a:rPr>
              <a:t>3,00%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solidFill>
                  <a:schemeClr val="tx1"/>
                </a:solidFill>
              </a:rPr>
              <a:t>No mês: R$ 12 bilhões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solidFill>
                  <a:schemeClr val="tx1"/>
                </a:solidFill>
              </a:rPr>
              <a:t>Economia de R$ 528 bilhões/ano</a:t>
            </a:r>
          </a:p>
        </p:txBody>
      </p:sp>
      <p:grpSp>
        <p:nvGrpSpPr>
          <p:cNvPr id="32776" name="Grupo 12"/>
          <p:cNvGrpSpPr>
            <a:grpSpLocks/>
          </p:cNvGrpSpPr>
          <p:nvPr/>
        </p:nvGrpSpPr>
        <p:grpSpPr bwMode="auto">
          <a:xfrm>
            <a:off x="7098804" y="5229201"/>
            <a:ext cx="1217612" cy="936103"/>
            <a:chOff x="6980662" y="6071634"/>
            <a:chExt cx="1217249" cy="935993"/>
          </a:xfrm>
        </p:grpSpPr>
        <p:sp>
          <p:nvSpPr>
            <p:cNvPr id="9" name="Explosão 2 12"/>
            <p:cNvSpPr/>
            <p:nvPr/>
          </p:nvSpPr>
          <p:spPr>
            <a:xfrm rot="371992">
              <a:off x="6980662" y="6071634"/>
              <a:ext cx="1217249" cy="926991"/>
            </a:xfrm>
            <a:prstGeom prst="irregularSeal2">
              <a:avLst/>
            </a:prstGeom>
            <a:solidFill>
              <a:srgbClr val="FF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pt-BR" b="1" dirty="0"/>
            </a:p>
          </p:txBody>
        </p:sp>
        <p:sp>
          <p:nvSpPr>
            <p:cNvPr id="10" name="CaixaDeTexto 15"/>
            <p:cNvSpPr txBox="1"/>
            <p:nvPr/>
          </p:nvSpPr>
          <p:spPr>
            <a:xfrm>
              <a:off x="6983836" y="6331432"/>
              <a:ext cx="1207727" cy="6761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sz="1200" b="1" dirty="0">
                  <a:solidFill>
                    <a:srgbClr val="00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otham Black" pitchFamily="50" charset="0"/>
                </a:rPr>
                <a:t>ENTRAM em </a:t>
              </a:r>
            </a:p>
            <a:p>
              <a:pPr>
                <a:defRPr/>
              </a:pPr>
              <a:r>
                <a:rPr lang="pt-BR" sz="1200" b="1" dirty="0">
                  <a:solidFill>
                    <a:srgbClr val="00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otham Black" pitchFamily="50" charset="0"/>
                </a:rPr>
                <a:t>COLAPSO</a:t>
              </a:r>
            </a:p>
            <a:p>
              <a:pPr>
                <a:defRPr/>
              </a:pPr>
              <a:endPara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CaixaDeTexto 16"/>
          <p:cNvSpPr txBox="1"/>
          <p:nvPr/>
        </p:nvSpPr>
        <p:spPr>
          <a:xfrm>
            <a:off x="38100" y="6003925"/>
            <a:ext cx="371730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pt-BR" sz="1600" b="1" dirty="0">
                <a:solidFill>
                  <a:srgbClr val="FF0000"/>
                </a:solidFill>
              </a:rPr>
              <a:t>11 </a:t>
            </a:r>
            <a:r>
              <a:rPr lang="pt-BR" sz="1400" b="1" dirty="0">
                <a:solidFill>
                  <a:srgbClr val="FF0000"/>
                </a:solidFill>
              </a:rPr>
              <a:t>milhões de TRABALHADORES “DEMITIDOS”;</a:t>
            </a:r>
          </a:p>
          <a:p>
            <a:pPr algn="l">
              <a:defRPr/>
            </a:pPr>
            <a:r>
              <a:rPr lang="pt-BR" sz="1400" b="1" dirty="0">
                <a:solidFill>
                  <a:srgbClr val="FF0000"/>
                </a:solidFill>
              </a:rPr>
              <a:t>130 mil Lojas Fechadas / Falidas</a:t>
            </a:r>
          </a:p>
          <a:p>
            <a:pPr algn="l">
              <a:defRPr/>
            </a:pPr>
            <a:r>
              <a:rPr lang="pt-BR" sz="1400" b="1" dirty="0">
                <a:solidFill>
                  <a:srgbClr val="FF0000"/>
                </a:solidFill>
              </a:rPr>
              <a:t>Estados e Municípios financeiramente Falidos </a:t>
            </a:r>
          </a:p>
        </p:txBody>
      </p:sp>
      <p:sp>
        <p:nvSpPr>
          <p:cNvPr id="32778" name="CaixaDeTexto 13"/>
          <p:cNvSpPr txBox="1">
            <a:spLocks noChangeArrowheads="1"/>
          </p:cNvSpPr>
          <p:nvPr/>
        </p:nvSpPr>
        <p:spPr bwMode="auto">
          <a:xfrm>
            <a:off x="708025" y="836712"/>
            <a:ext cx="7508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Blip>
                <a:blip r:embed="rId2"/>
              </a:buBlip>
              <a:defRPr sz="2800">
                <a:solidFill>
                  <a:srgbClr val="000056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000056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000056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  <a:latin typeface="Arial" pitchFamily="34" charset="0"/>
              </a:rPr>
              <a:t>FALTA de CONSCIÊNCIA CUSTA ao BRASIL = R$ 56 BILHÕES MÊS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solidFill>
                  <a:srgbClr val="0000EC"/>
                </a:solidFill>
                <a:latin typeface="Arial" pitchFamily="34" charset="0"/>
              </a:rPr>
              <a:t>mas REDUZIRÁ para R$12 BILHÕES mês = REDUZINDO SELIC para 3% ao ano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18" name="CaixaDeTexto 17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19" name="Conector reto 18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03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41082"/>
            <a:ext cx="8208912" cy="518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95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505597"/>
              </p:ext>
            </p:extLst>
          </p:nvPr>
        </p:nvGraphicFramePr>
        <p:xfrm>
          <a:off x="251520" y="1174299"/>
          <a:ext cx="8337571" cy="556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1170" y="670470"/>
            <a:ext cx="8711464" cy="670298"/>
          </a:xfrm>
        </p:spPr>
        <p:txBody>
          <a:bodyPr/>
          <a:lstStyle/>
          <a:p>
            <a:r>
              <a:rPr lang="pt-BR" sz="3600" b="1" dirty="0" smtClean="0"/>
              <a:t>TROPEÇO MACROECONÔMICO - </a:t>
            </a:r>
            <a:r>
              <a:rPr lang="pt-BR" sz="3600" b="1" dirty="0" smtClean="0">
                <a:solidFill>
                  <a:srgbClr val="FF0000"/>
                </a:solidFill>
              </a:rPr>
              <a:t>EVIDÊNCIAS</a:t>
            </a:r>
            <a:endParaRPr lang="pt-BR" sz="3600" b="1" dirty="0">
              <a:solidFill>
                <a:srgbClr val="FF0000"/>
              </a:solidFill>
            </a:endParaRPr>
          </a:p>
        </p:txBody>
      </p:sp>
      <p:cxnSp>
        <p:nvCxnSpPr>
          <p:cNvPr id="5" name="Conector reto 4"/>
          <p:cNvCxnSpPr/>
          <p:nvPr/>
        </p:nvCxnSpPr>
        <p:spPr>
          <a:xfrm flipH="1" flipV="1">
            <a:off x="5338482" y="2944906"/>
            <a:ext cx="13447" cy="2622176"/>
          </a:xfrm>
          <a:prstGeom prst="line">
            <a:avLst/>
          </a:prstGeom>
          <a:ln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 flipV="1">
            <a:off x="7204793" y="3641558"/>
            <a:ext cx="30196" cy="1909935"/>
          </a:xfrm>
          <a:prstGeom prst="line">
            <a:avLst/>
          </a:prstGeom>
          <a:ln>
            <a:solidFill>
              <a:srgbClr val="FF33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6831106" y="2995227"/>
            <a:ext cx="1021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r</a:t>
            </a:r>
            <a:r>
              <a:rPr lang="pt-BR" sz="1200" dirty="0" smtClean="0">
                <a:solidFill>
                  <a:srgbClr val="FF0000"/>
                </a:solidFill>
              </a:rPr>
              <a:t>eversão</a:t>
            </a:r>
          </a:p>
          <a:p>
            <a:r>
              <a:rPr lang="pt-BR" sz="1200" dirty="0">
                <a:solidFill>
                  <a:srgbClr val="FF0000"/>
                </a:solidFill>
              </a:rPr>
              <a:t>d</a:t>
            </a:r>
            <a:r>
              <a:rPr lang="pt-BR" sz="1200" dirty="0" smtClean="0">
                <a:solidFill>
                  <a:srgbClr val="FF0000"/>
                </a:solidFill>
              </a:rPr>
              <a:t>a política de juros e compulsório</a:t>
            </a:r>
            <a:endParaRPr lang="pt-BR" sz="1200" dirty="0">
              <a:solidFill>
                <a:srgbClr val="FF0000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939553" y="2164230"/>
            <a:ext cx="1021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solidFill>
                  <a:srgbClr val="0066FF"/>
                </a:solidFill>
              </a:rPr>
              <a:t>inversão</a:t>
            </a:r>
          </a:p>
          <a:p>
            <a:r>
              <a:rPr lang="pt-BR" sz="1200" dirty="0">
                <a:solidFill>
                  <a:srgbClr val="0066FF"/>
                </a:solidFill>
              </a:rPr>
              <a:t>d</a:t>
            </a:r>
            <a:r>
              <a:rPr lang="pt-BR" sz="1200" dirty="0" smtClean="0">
                <a:solidFill>
                  <a:srgbClr val="0066FF"/>
                </a:solidFill>
              </a:rPr>
              <a:t>a política de juros e compulsório</a:t>
            </a:r>
            <a:endParaRPr lang="pt-BR" sz="1200" dirty="0">
              <a:solidFill>
                <a:srgbClr val="0066FF"/>
              </a:solidFill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15" name="CaixaDeTexto 14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16" name="Conector reto 15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058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808"/>
            <a:ext cx="9147616" cy="4271516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78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5276"/>
            <a:ext cx="8280920" cy="5256584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87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908720"/>
            <a:ext cx="8618904" cy="5472608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383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980728"/>
            <a:ext cx="9144000" cy="5035093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776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36712"/>
            <a:ext cx="8690912" cy="5459404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tângulo 8"/>
          <p:cNvSpPr/>
          <p:nvPr/>
        </p:nvSpPr>
        <p:spPr>
          <a:xfrm>
            <a:off x="8172400" y="6204162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61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08720"/>
            <a:ext cx="8618904" cy="5610481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tângulo 9"/>
          <p:cNvSpPr/>
          <p:nvPr/>
        </p:nvSpPr>
        <p:spPr>
          <a:xfrm>
            <a:off x="8305294" y="6237312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55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7" y="908720"/>
            <a:ext cx="8474888" cy="540060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030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AutoShape 6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8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" name="AutoShape 10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" name="AutoShape 12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AutoShape 1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2" descr="https://encrypted-tbn0.gstatic.com/images?q=tbn:ANd9GcQqX35GzyL9wOY6bn-yax1bmuhpPMT9qDPeEkpbn1x6cGTSGcC7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68" name="Grupo 67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69" name="Imagem 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79" name="Imagem 7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81" name="Imagem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3" name="CaixaDeTexto 82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4" name="Conector reto 83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68760"/>
            <a:ext cx="5498912" cy="4867458"/>
          </a:xfrm>
          <a:prstGeom prst="rect">
            <a:avLst/>
          </a:prstGeom>
          <a:noFill/>
          <a:ln w="76200">
            <a:solidFill>
              <a:srgbClr val="BC8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64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326241"/>
              </p:ext>
            </p:extLst>
          </p:nvPr>
        </p:nvGraphicFramePr>
        <p:xfrm>
          <a:off x="1524000" y="1397000"/>
          <a:ext cx="6096000" cy="303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1894"/>
                <a:gridCol w="1546412"/>
                <a:gridCol w="1680882"/>
                <a:gridCol w="936812"/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Divida</a:t>
                      </a:r>
                      <a:r>
                        <a:rPr lang="pt-BR" baseline="0" dirty="0" smtClean="0"/>
                        <a:t> do estado Goiás com a União (Bilhões)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SELIC 14,25%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SELIC 3%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Valor da dívida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17,0</a:t>
                      </a:r>
                      <a:r>
                        <a:rPr lang="pt-BR" baseline="0" dirty="0" smtClean="0"/>
                        <a:t> </a:t>
                      </a:r>
                      <a:r>
                        <a:rPr lang="pt-BR" dirty="0" smtClean="0"/>
                        <a:t>Bilhões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17,0 Bilhões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Taxa</a:t>
                      </a:r>
                      <a:r>
                        <a:rPr lang="pt-BR" baseline="0" dirty="0" smtClean="0"/>
                        <a:t> de juros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15% </a:t>
                      </a:r>
                      <a:r>
                        <a:rPr lang="pt-BR" dirty="0" err="1" smtClean="0"/>
                        <a:t>a.a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3% </a:t>
                      </a:r>
                      <a:r>
                        <a:rPr lang="pt-BR" dirty="0" err="1" smtClean="0"/>
                        <a:t>a.a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Amortização mais juros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2.5 bilhões </a:t>
                      </a:r>
                      <a:r>
                        <a:rPr lang="pt-BR" dirty="0" err="1" smtClean="0"/>
                        <a:t>a.a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510</a:t>
                      </a:r>
                      <a:r>
                        <a:rPr lang="pt-BR" baseline="0" dirty="0" smtClean="0"/>
                        <a:t> milhões </a:t>
                      </a:r>
                      <a:r>
                        <a:rPr lang="pt-BR" baseline="0" dirty="0" err="1" smtClean="0"/>
                        <a:t>a.a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4656"/>
            <a:ext cx="9143999" cy="633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1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2568389" y="712694"/>
            <a:ext cx="3818964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DIVIDA DO ESTADO DE GOIÁS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</a:rPr>
              <a:t>17.000.000.000,00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255496" y="2141444"/>
            <a:ext cx="2528046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TAXA DE JUROS  8,5% </a:t>
            </a:r>
            <a:r>
              <a:rPr lang="pt-BR" b="1" dirty="0" err="1" smtClean="0">
                <a:solidFill>
                  <a:srgbClr val="FF0000"/>
                </a:solidFill>
              </a:rPr>
              <a:t>a.a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20174" y="3587003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Valor entre encargos e amortizações </a:t>
            </a:r>
          </a:p>
          <a:p>
            <a:pPr algn="ctr"/>
            <a:r>
              <a:rPr lang="pt-BR" b="1" dirty="0" smtClean="0">
                <a:solidFill>
                  <a:srgbClr val="FF0000"/>
                </a:solidFill>
              </a:rPr>
              <a:t>R$ 1.445.000.000,00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98395" y="1227044"/>
            <a:ext cx="1559859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SELIC    14,25% </a:t>
            </a:r>
            <a:r>
              <a:rPr lang="pt-BR" b="1" dirty="0" err="1" smtClean="0">
                <a:solidFill>
                  <a:srgbClr val="FF0000"/>
                </a:solidFill>
              </a:rPr>
              <a:t>a.a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797488" y="1227044"/>
            <a:ext cx="1559859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SELIC   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3% </a:t>
            </a:r>
            <a:r>
              <a:rPr lang="pt-BR" b="1" dirty="0" err="1" smtClean="0">
                <a:solidFill>
                  <a:schemeClr val="tx1"/>
                </a:solidFill>
              </a:rPr>
              <a:t>a.a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>
            <a:off x="6313394" y="2141444"/>
            <a:ext cx="2528046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TAXA DE JUROS  3% </a:t>
            </a:r>
            <a:r>
              <a:rPr lang="pt-BR" b="1" dirty="0" err="1" smtClean="0">
                <a:solidFill>
                  <a:schemeClr val="tx1"/>
                </a:solidFill>
              </a:rPr>
              <a:t>a.a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6125136" y="3587003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Valor entre encargos e amortizações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R$510.000.000,00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>
            <a:off x="3092825" y="5251077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Economia Gerada </a:t>
            </a:r>
            <a:r>
              <a:rPr lang="pt-BR" dirty="0" smtClean="0">
                <a:solidFill>
                  <a:schemeClr val="tx1"/>
                </a:solidFill>
              </a:rPr>
              <a:t>entre encargos e amortizações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R$ 935.000.000,00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Seta para a esquerda 9"/>
          <p:cNvSpPr/>
          <p:nvPr/>
        </p:nvSpPr>
        <p:spPr>
          <a:xfrm>
            <a:off x="2158254" y="1232961"/>
            <a:ext cx="410135" cy="484632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baixo 10"/>
          <p:cNvSpPr/>
          <p:nvPr/>
        </p:nvSpPr>
        <p:spPr>
          <a:xfrm>
            <a:off x="1169627" y="1798544"/>
            <a:ext cx="484632" cy="3429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baixo 11"/>
          <p:cNvSpPr/>
          <p:nvPr/>
        </p:nvSpPr>
        <p:spPr>
          <a:xfrm>
            <a:off x="1223686" y="3055844"/>
            <a:ext cx="484632" cy="51435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921124" y="607639"/>
            <a:ext cx="914400" cy="489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solidFill>
                  <a:srgbClr val="FF0000"/>
                </a:solidFill>
              </a:rPr>
              <a:t>A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7157196" y="589989"/>
            <a:ext cx="914400" cy="489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7" name="Seta para baixo 16"/>
          <p:cNvSpPr/>
          <p:nvPr/>
        </p:nvSpPr>
        <p:spPr>
          <a:xfrm>
            <a:off x="7301483" y="1798544"/>
            <a:ext cx="484632" cy="3429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 para baixo 17"/>
          <p:cNvSpPr/>
          <p:nvPr/>
        </p:nvSpPr>
        <p:spPr>
          <a:xfrm>
            <a:off x="7349359" y="3055844"/>
            <a:ext cx="484632" cy="51435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3697941" y="4007224"/>
            <a:ext cx="1801906" cy="5378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FF0000"/>
                </a:solidFill>
              </a:rPr>
              <a:t>A</a:t>
            </a:r>
            <a:r>
              <a:rPr lang="pt-BR" sz="2400" b="1" dirty="0" smtClean="0">
                <a:solidFill>
                  <a:schemeClr val="tx1"/>
                </a:solidFill>
              </a:rPr>
              <a:t>   -   B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20" name="Seta para baixo 19"/>
          <p:cNvSpPr/>
          <p:nvPr/>
        </p:nvSpPr>
        <p:spPr>
          <a:xfrm>
            <a:off x="4306423" y="4545107"/>
            <a:ext cx="484632" cy="70597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 para a direita 20"/>
          <p:cNvSpPr/>
          <p:nvPr/>
        </p:nvSpPr>
        <p:spPr>
          <a:xfrm>
            <a:off x="6387353" y="1270478"/>
            <a:ext cx="410135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para a direita 22"/>
          <p:cNvSpPr/>
          <p:nvPr/>
        </p:nvSpPr>
        <p:spPr>
          <a:xfrm>
            <a:off x="3005420" y="4060474"/>
            <a:ext cx="692521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Seta para a esquerda 23"/>
          <p:cNvSpPr/>
          <p:nvPr/>
        </p:nvSpPr>
        <p:spPr>
          <a:xfrm>
            <a:off x="5501462" y="4033849"/>
            <a:ext cx="623674" cy="484632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2380128" y="0"/>
            <a:ext cx="4195483" cy="392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</a:rPr>
              <a:t>ESTADO DE GOIÁS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74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2568389" y="712694"/>
            <a:ext cx="3818964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DIVIDA DO ESTADO DE GOIÁS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</a:rPr>
              <a:t>17.000.000.000,00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255496" y="2141444"/>
            <a:ext cx="2528046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TAXA DE JUROS  8,5% </a:t>
            </a:r>
            <a:r>
              <a:rPr lang="pt-BR" b="1" dirty="0" err="1" smtClean="0">
                <a:solidFill>
                  <a:srgbClr val="FF0000"/>
                </a:solidFill>
              </a:rPr>
              <a:t>a.a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20174" y="3587003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Valor entre encargos e amortizações </a:t>
            </a:r>
          </a:p>
          <a:p>
            <a:pPr algn="ctr"/>
            <a:r>
              <a:rPr lang="pt-BR" b="1" dirty="0" smtClean="0">
                <a:solidFill>
                  <a:srgbClr val="FF0000"/>
                </a:solidFill>
              </a:rPr>
              <a:t>R$ 1.445.000.000,00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98395" y="1227044"/>
            <a:ext cx="1559859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SELIC    14,25% </a:t>
            </a:r>
            <a:r>
              <a:rPr lang="pt-BR" b="1" dirty="0" err="1" smtClean="0">
                <a:solidFill>
                  <a:srgbClr val="FF0000"/>
                </a:solidFill>
              </a:rPr>
              <a:t>a.a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797488" y="1227044"/>
            <a:ext cx="1559859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SELIC   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0,25% </a:t>
            </a:r>
            <a:r>
              <a:rPr lang="pt-BR" b="1" dirty="0" err="1" smtClean="0">
                <a:solidFill>
                  <a:schemeClr val="tx1"/>
                </a:solidFill>
              </a:rPr>
              <a:t>a.a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>
            <a:off x="6313394" y="2141444"/>
            <a:ext cx="2528046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TAXA DE JUROS  0,25% </a:t>
            </a:r>
            <a:r>
              <a:rPr lang="pt-BR" b="1" dirty="0" err="1" smtClean="0">
                <a:solidFill>
                  <a:schemeClr val="tx1"/>
                </a:solidFill>
              </a:rPr>
              <a:t>a.a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6125136" y="3587003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Valor entre encargos e amortizações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R$42.500.000,00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>
            <a:off x="3092825" y="5251077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Economia Gerada </a:t>
            </a:r>
            <a:r>
              <a:rPr lang="pt-BR" dirty="0" smtClean="0">
                <a:solidFill>
                  <a:schemeClr val="tx1"/>
                </a:solidFill>
              </a:rPr>
              <a:t>entre encargos e amortizações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R$1.402.000.000,00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Seta para a esquerda 9"/>
          <p:cNvSpPr/>
          <p:nvPr/>
        </p:nvSpPr>
        <p:spPr>
          <a:xfrm>
            <a:off x="2158254" y="1232961"/>
            <a:ext cx="410135" cy="484632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baixo 10"/>
          <p:cNvSpPr/>
          <p:nvPr/>
        </p:nvSpPr>
        <p:spPr>
          <a:xfrm>
            <a:off x="1169627" y="1798544"/>
            <a:ext cx="484632" cy="3429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baixo 11"/>
          <p:cNvSpPr/>
          <p:nvPr/>
        </p:nvSpPr>
        <p:spPr>
          <a:xfrm>
            <a:off x="1223686" y="3055844"/>
            <a:ext cx="484632" cy="51435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921124" y="607639"/>
            <a:ext cx="914400" cy="489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solidFill>
                  <a:srgbClr val="FF0000"/>
                </a:solidFill>
              </a:rPr>
              <a:t>A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7157196" y="589989"/>
            <a:ext cx="914400" cy="489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7" name="Seta para baixo 16"/>
          <p:cNvSpPr/>
          <p:nvPr/>
        </p:nvSpPr>
        <p:spPr>
          <a:xfrm>
            <a:off x="7301483" y="1798544"/>
            <a:ext cx="484632" cy="3429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 para baixo 17"/>
          <p:cNvSpPr/>
          <p:nvPr/>
        </p:nvSpPr>
        <p:spPr>
          <a:xfrm>
            <a:off x="7349359" y="3055844"/>
            <a:ext cx="484632" cy="51435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3697941" y="4007224"/>
            <a:ext cx="1801906" cy="5378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FF0000"/>
                </a:solidFill>
              </a:rPr>
              <a:t>A</a:t>
            </a:r>
            <a:r>
              <a:rPr lang="pt-BR" sz="2400" b="1" dirty="0" smtClean="0">
                <a:solidFill>
                  <a:schemeClr val="tx1"/>
                </a:solidFill>
              </a:rPr>
              <a:t>   -   B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20" name="Seta para baixo 19"/>
          <p:cNvSpPr/>
          <p:nvPr/>
        </p:nvSpPr>
        <p:spPr>
          <a:xfrm>
            <a:off x="4306423" y="4545107"/>
            <a:ext cx="484632" cy="70597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 para a direita 20"/>
          <p:cNvSpPr/>
          <p:nvPr/>
        </p:nvSpPr>
        <p:spPr>
          <a:xfrm>
            <a:off x="6387353" y="1270478"/>
            <a:ext cx="410135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para a direita 22"/>
          <p:cNvSpPr/>
          <p:nvPr/>
        </p:nvSpPr>
        <p:spPr>
          <a:xfrm>
            <a:off x="3005420" y="4060474"/>
            <a:ext cx="692521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Seta para a esquerda 23"/>
          <p:cNvSpPr/>
          <p:nvPr/>
        </p:nvSpPr>
        <p:spPr>
          <a:xfrm>
            <a:off x="5501462" y="4033849"/>
            <a:ext cx="623674" cy="484632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2380128" y="0"/>
            <a:ext cx="4195483" cy="392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</a:rPr>
              <a:t>ESTADO DE GOIÁS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61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2568389" y="712694"/>
            <a:ext cx="3818964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DIVIDA DO ESTADO DO TOCANTINS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</a:rPr>
              <a:t>1.627.147.569,00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255496" y="2141444"/>
            <a:ext cx="2528046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TAXA DE JUROS  8,5% </a:t>
            </a:r>
            <a:r>
              <a:rPr lang="pt-BR" b="1" dirty="0" err="1" smtClean="0">
                <a:solidFill>
                  <a:srgbClr val="FF0000"/>
                </a:solidFill>
              </a:rPr>
              <a:t>a.a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20174" y="3587003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Valor entre encargos e amortizações </a:t>
            </a:r>
          </a:p>
          <a:p>
            <a:pPr algn="ctr"/>
            <a:r>
              <a:rPr lang="pt-BR" b="1" dirty="0" smtClean="0">
                <a:solidFill>
                  <a:srgbClr val="FF0000"/>
                </a:solidFill>
              </a:rPr>
              <a:t>R$ 138.307.543,00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98395" y="1227044"/>
            <a:ext cx="1559859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SELIC    14,25% </a:t>
            </a:r>
            <a:r>
              <a:rPr lang="pt-BR" b="1" dirty="0" err="1" smtClean="0">
                <a:solidFill>
                  <a:srgbClr val="FF0000"/>
                </a:solidFill>
              </a:rPr>
              <a:t>a.a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797488" y="1227044"/>
            <a:ext cx="1559859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SELIC   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3% </a:t>
            </a:r>
            <a:r>
              <a:rPr lang="pt-BR" b="1" dirty="0" err="1" smtClean="0">
                <a:solidFill>
                  <a:schemeClr val="tx1"/>
                </a:solidFill>
              </a:rPr>
              <a:t>a.a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>
            <a:off x="6313394" y="2141444"/>
            <a:ext cx="2528046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TAXA DE JUROS  3% </a:t>
            </a:r>
            <a:r>
              <a:rPr lang="pt-BR" b="1" dirty="0" err="1" smtClean="0">
                <a:solidFill>
                  <a:schemeClr val="tx1"/>
                </a:solidFill>
              </a:rPr>
              <a:t>a.a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6125136" y="3587003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Valor entre encargos e amortizações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R$48.000.000,00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>
            <a:off x="3092825" y="5251077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Economia Gerada </a:t>
            </a:r>
            <a:r>
              <a:rPr lang="pt-BR" dirty="0" smtClean="0">
                <a:solidFill>
                  <a:schemeClr val="tx1"/>
                </a:solidFill>
              </a:rPr>
              <a:t>entre encargos e amortizações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R$90.307.543,00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Seta para a esquerda 9"/>
          <p:cNvSpPr/>
          <p:nvPr/>
        </p:nvSpPr>
        <p:spPr>
          <a:xfrm>
            <a:off x="2158254" y="1232961"/>
            <a:ext cx="410135" cy="484632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baixo 10"/>
          <p:cNvSpPr/>
          <p:nvPr/>
        </p:nvSpPr>
        <p:spPr>
          <a:xfrm>
            <a:off x="1169627" y="1798544"/>
            <a:ext cx="484632" cy="3429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baixo 11"/>
          <p:cNvSpPr/>
          <p:nvPr/>
        </p:nvSpPr>
        <p:spPr>
          <a:xfrm>
            <a:off x="1223686" y="3055844"/>
            <a:ext cx="484632" cy="51435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921124" y="607639"/>
            <a:ext cx="914400" cy="489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solidFill>
                  <a:srgbClr val="FF0000"/>
                </a:solidFill>
              </a:rPr>
              <a:t>A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7157196" y="589989"/>
            <a:ext cx="914400" cy="489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7" name="Seta para baixo 16"/>
          <p:cNvSpPr/>
          <p:nvPr/>
        </p:nvSpPr>
        <p:spPr>
          <a:xfrm>
            <a:off x="7301483" y="1798544"/>
            <a:ext cx="484632" cy="3429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 para baixo 17"/>
          <p:cNvSpPr/>
          <p:nvPr/>
        </p:nvSpPr>
        <p:spPr>
          <a:xfrm>
            <a:off x="7349359" y="3055844"/>
            <a:ext cx="484632" cy="51435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3697941" y="4007224"/>
            <a:ext cx="1801906" cy="5378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FF0000"/>
                </a:solidFill>
              </a:rPr>
              <a:t>A</a:t>
            </a:r>
            <a:r>
              <a:rPr lang="pt-BR" sz="2400" b="1" dirty="0" smtClean="0">
                <a:solidFill>
                  <a:schemeClr val="tx1"/>
                </a:solidFill>
              </a:rPr>
              <a:t>   -   B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20" name="Seta para baixo 19"/>
          <p:cNvSpPr/>
          <p:nvPr/>
        </p:nvSpPr>
        <p:spPr>
          <a:xfrm>
            <a:off x="4306423" y="4545107"/>
            <a:ext cx="484632" cy="70597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 para a direita 20"/>
          <p:cNvSpPr/>
          <p:nvPr/>
        </p:nvSpPr>
        <p:spPr>
          <a:xfrm>
            <a:off x="6387353" y="1270478"/>
            <a:ext cx="410135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para a direita 22"/>
          <p:cNvSpPr/>
          <p:nvPr/>
        </p:nvSpPr>
        <p:spPr>
          <a:xfrm>
            <a:off x="3005420" y="4060474"/>
            <a:ext cx="692521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Seta para a esquerda 23"/>
          <p:cNvSpPr/>
          <p:nvPr/>
        </p:nvSpPr>
        <p:spPr>
          <a:xfrm>
            <a:off x="5501462" y="4033849"/>
            <a:ext cx="623674" cy="484632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2380128" y="0"/>
            <a:ext cx="4195483" cy="392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</a:rPr>
              <a:t>ESTADO DE TOCANTINS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2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2568389" y="712694"/>
            <a:ext cx="3818964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DIVIDA DO ESTADO DO TOCANTINS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</a:rPr>
              <a:t>1.627.147.569,00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255496" y="2141444"/>
            <a:ext cx="2528046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TAXA DE JUROS  8,5% </a:t>
            </a:r>
            <a:r>
              <a:rPr lang="pt-BR" b="1" dirty="0" err="1" smtClean="0">
                <a:solidFill>
                  <a:srgbClr val="FF0000"/>
                </a:solidFill>
              </a:rPr>
              <a:t>a.a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20174" y="3587003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Valor entre encargos e amortizações </a:t>
            </a:r>
          </a:p>
          <a:p>
            <a:pPr algn="ctr"/>
            <a:r>
              <a:rPr lang="pt-BR" b="1" dirty="0" smtClean="0">
                <a:solidFill>
                  <a:srgbClr val="FF0000"/>
                </a:solidFill>
              </a:rPr>
              <a:t>R$ 138.307.543,00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98395" y="1227044"/>
            <a:ext cx="1559859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SELIC    14,25% </a:t>
            </a:r>
            <a:r>
              <a:rPr lang="pt-BR" b="1" dirty="0" err="1" smtClean="0">
                <a:solidFill>
                  <a:srgbClr val="FF0000"/>
                </a:solidFill>
              </a:rPr>
              <a:t>a.a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797488" y="1227044"/>
            <a:ext cx="1559859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SELIC   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0,25% </a:t>
            </a:r>
            <a:r>
              <a:rPr lang="pt-BR" b="1" dirty="0" err="1" smtClean="0">
                <a:solidFill>
                  <a:schemeClr val="tx1"/>
                </a:solidFill>
              </a:rPr>
              <a:t>a.a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>
            <a:off x="6313394" y="2141444"/>
            <a:ext cx="2528046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TAXA DE JUROS  0,25% </a:t>
            </a:r>
            <a:r>
              <a:rPr lang="pt-BR" b="1" dirty="0" err="1" smtClean="0">
                <a:solidFill>
                  <a:schemeClr val="tx1"/>
                </a:solidFill>
              </a:rPr>
              <a:t>a.a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6125136" y="3587003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Valor entre encargos e amortizações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R$4.067.868,00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>
            <a:off x="3092825" y="5251077"/>
            <a:ext cx="2985246" cy="13783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Economia Gerada </a:t>
            </a:r>
            <a:r>
              <a:rPr lang="pt-BR" dirty="0" smtClean="0">
                <a:solidFill>
                  <a:schemeClr val="tx1"/>
                </a:solidFill>
              </a:rPr>
              <a:t>entre encargos e amortizações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R$134.239.644,00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Seta para a esquerda 9"/>
          <p:cNvSpPr/>
          <p:nvPr/>
        </p:nvSpPr>
        <p:spPr>
          <a:xfrm>
            <a:off x="2158254" y="1232961"/>
            <a:ext cx="410135" cy="484632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baixo 10"/>
          <p:cNvSpPr/>
          <p:nvPr/>
        </p:nvSpPr>
        <p:spPr>
          <a:xfrm>
            <a:off x="1169627" y="1798544"/>
            <a:ext cx="484632" cy="3429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baixo 11"/>
          <p:cNvSpPr/>
          <p:nvPr/>
        </p:nvSpPr>
        <p:spPr>
          <a:xfrm>
            <a:off x="1223686" y="3055844"/>
            <a:ext cx="484632" cy="51435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921124" y="607639"/>
            <a:ext cx="914400" cy="489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solidFill>
                  <a:srgbClr val="FF0000"/>
                </a:solidFill>
              </a:rPr>
              <a:t>A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7157196" y="589989"/>
            <a:ext cx="914400" cy="489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7" name="Seta para baixo 16"/>
          <p:cNvSpPr/>
          <p:nvPr/>
        </p:nvSpPr>
        <p:spPr>
          <a:xfrm>
            <a:off x="7301483" y="1798544"/>
            <a:ext cx="484632" cy="3429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 para baixo 17"/>
          <p:cNvSpPr/>
          <p:nvPr/>
        </p:nvSpPr>
        <p:spPr>
          <a:xfrm>
            <a:off x="7349359" y="3055844"/>
            <a:ext cx="484632" cy="51435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3697941" y="4007224"/>
            <a:ext cx="1801906" cy="5378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FF0000"/>
                </a:solidFill>
              </a:rPr>
              <a:t>A</a:t>
            </a:r>
            <a:r>
              <a:rPr lang="pt-BR" sz="2400" b="1" dirty="0" smtClean="0">
                <a:solidFill>
                  <a:schemeClr val="tx1"/>
                </a:solidFill>
              </a:rPr>
              <a:t>   -   B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20" name="Seta para baixo 19"/>
          <p:cNvSpPr/>
          <p:nvPr/>
        </p:nvSpPr>
        <p:spPr>
          <a:xfrm>
            <a:off x="4306423" y="4545107"/>
            <a:ext cx="484632" cy="70597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 para a direita 20"/>
          <p:cNvSpPr/>
          <p:nvPr/>
        </p:nvSpPr>
        <p:spPr>
          <a:xfrm>
            <a:off x="6387353" y="1270478"/>
            <a:ext cx="410135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para a direita 22"/>
          <p:cNvSpPr/>
          <p:nvPr/>
        </p:nvSpPr>
        <p:spPr>
          <a:xfrm>
            <a:off x="3005420" y="4060474"/>
            <a:ext cx="692521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Seta para a esquerda 23"/>
          <p:cNvSpPr/>
          <p:nvPr/>
        </p:nvSpPr>
        <p:spPr>
          <a:xfrm>
            <a:off x="5501462" y="4033849"/>
            <a:ext cx="623674" cy="484632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2380128" y="0"/>
            <a:ext cx="4195483" cy="392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</a:rPr>
              <a:t>ESTADO DE TOCANTINS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77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08720"/>
            <a:ext cx="8064896" cy="5472608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60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08720"/>
            <a:ext cx="8352928" cy="5616624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313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836712"/>
            <a:ext cx="8474888" cy="685800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309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836712"/>
            <a:ext cx="8659425" cy="5724442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aixaDeTexto 8"/>
          <p:cNvSpPr txBox="1"/>
          <p:nvPr/>
        </p:nvSpPr>
        <p:spPr>
          <a:xfrm>
            <a:off x="8743942" y="6561154"/>
            <a:ext cx="334007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E75BBF0-60A6-42EB-A91A-1C9C9EE7E0D8}" type="slidenum">
              <a:rPr lang="pt-BR" sz="1400" b="1" smtClean="0"/>
              <a:t>35</a:t>
            </a:fld>
            <a:endParaRPr lang="pt-BR" sz="1400" b="1" dirty="0"/>
          </a:p>
        </p:txBody>
      </p:sp>
    </p:spTree>
    <p:extLst>
      <p:ext uri="{BB962C8B-B14F-4D97-AF65-F5344CB8AC3E}">
        <p14:creationId xmlns:p14="http://schemas.microsoft.com/office/powerpoint/2010/main" val="151927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08720"/>
            <a:ext cx="8712968" cy="5688632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100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836712"/>
            <a:ext cx="8618904" cy="5564032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tângulo 8"/>
          <p:cNvSpPr/>
          <p:nvPr/>
        </p:nvSpPr>
        <p:spPr>
          <a:xfrm>
            <a:off x="8028384" y="6292732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37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836712"/>
            <a:ext cx="8352928" cy="5616624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209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C:\Users\bcrispim\AppData\Local\Microsoft\Windows\Temporary Internet Files\Content.Outlook\0QD4835A\IMG-20160620-WA0029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50" y="1937589"/>
            <a:ext cx="3582063" cy="324742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552642" y="1924336"/>
            <a:ext cx="3699072" cy="3307172"/>
          </a:xfrm>
          <a:prstGeom prst="rect">
            <a:avLst/>
          </a:prstGeom>
          <a:noFill/>
          <a:ln w="120650" cmpd="sng">
            <a:solidFill>
              <a:srgbClr val="D0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Picture 3" descr="C:\Users\bcrispim\AppData\Local\Microsoft\Windows\Temporary Internet Files\Content.Outlook\0QD4835A\2016-06-30-PHOTO-000002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358" y="2005423"/>
            <a:ext cx="3674326" cy="318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4677856" y="1937588"/>
            <a:ext cx="3803332" cy="3293920"/>
          </a:xfrm>
          <a:prstGeom prst="rect">
            <a:avLst/>
          </a:prstGeom>
          <a:noFill/>
          <a:ln w="120650" cmpd="sng">
            <a:solidFill>
              <a:srgbClr val="D0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023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234134" y="6427113"/>
            <a:ext cx="31357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 smtClean="0">
                <a:solidFill>
                  <a:srgbClr val="FF0000"/>
                </a:solidFill>
              </a:rPr>
              <a:t>ALFA - MESTRADO DESENVOLVIMENTO REGIONAL</a:t>
            </a:r>
          </a:p>
          <a:p>
            <a:pPr algn="ctr"/>
            <a:r>
              <a:rPr lang="pt-BR" sz="1100" b="1" dirty="0" smtClean="0">
                <a:solidFill>
                  <a:srgbClr val="FF0000"/>
                </a:solidFill>
              </a:rPr>
              <a:t>Departamento de Economia</a:t>
            </a:r>
            <a:endParaRPr lang="pt-BR" sz="1100" b="1" dirty="0">
              <a:solidFill>
                <a:srgbClr val="FF0000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9947">
            <a:off x="481514" y="1296907"/>
            <a:ext cx="27813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530" y="949026"/>
            <a:ext cx="27527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4145">
            <a:off x="5914788" y="1319453"/>
            <a:ext cx="277177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0750">
            <a:off x="1831352" y="3434924"/>
            <a:ext cx="27813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5349">
            <a:off x="4539799" y="3491283"/>
            <a:ext cx="28003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940152" y="5013176"/>
            <a:ext cx="324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Últimos 12 meses</a:t>
            </a:r>
          </a:p>
          <a:p>
            <a:pPr algn="ctr"/>
            <a:r>
              <a:rPr lang="pt-BR" b="1" dirty="0" smtClean="0"/>
              <a:t>Preços Administrados = 10,9%</a:t>
            </a:r>
          </a:p>
          <a:p>
            <a:pPr algn="ctr"/>
            <a:r>
              <a:rPr lang="pt-BR" b="1" dirty="0" smtClean="0"/>
              <a:t>Preços Livres = 8,82%</a:t>
            </a:r>
          </a:p>
          <a:p>
            <a:pPr algn="ctr"/>
            <a:r>
              <a:rPr lang="pt-BR" b="1" dirty="0" smtClean="0"/>
              <a:t>E continuamos com SELIC de 14,25% para conter a INFLAÇÃO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86465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aixaDeTexto 1"/>
          <p:cNvSpPr txBox="1"/>
          <p:nvPr/>
        </p:nvSpPr>
        <p:spPr>
          <a:xfrm>
            <a:off x="467544" y="2341904"/>
            <a:ext cx="842944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pt-BR" sz="2800" dirty="0"/>
          </a:p>
          <a:p>
            <a:r>
              <a:rPr lang="pt-BR" sz="2800" b="1" dirty="0"/>
              <a:t>Juros do cheque especial e do cartão voltam a bater recorde </a:t>
            </a:r>
            <a:r>
              <a:rPr lang="pt-BR" sz="2800" b="1"/>
              <a:t>em </a:t>
            </a:r>
            <a:r>
              <a:rPr lang="pt-BR" sz="2800" b="1" smtClean="0"/>
              <a:t>maio 2016</a:t>
            </a:r>
            <a:endParaRPr lang="pt-BR" sz="2800" dirty="0"/>
          </a:p>
          <a:p>
            <a:r>
              <a:rPr lang="pt-BR" sz="2800" b="1" dirty="0"/>
              <a:t>Taxa do cheque especial subiu para 311% ao ano, maior desde 1994</a:t>
            </a:r>
            <a:r>
              <a:rPr lang="pt-BR" sz="2800" b="1" dirty="0" smtClean="0"/>
              <a:t>.</a:t>
            </a:r>
          </a:p>
          <a:p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>Já o juro do cartão de crédito rotativo avançou para mais de 470% ao ano.</a:t>
            </a:r>
            <a:endParaRPr lang="pt-BR" sz="2800" dirty="0"/>
          </a:p>
          <a:p>
            <a:pPr algn="ctr">
              <a:lnSpc>
                <a:spcPct val="150000"/>
              </a:lnSpc>
            </a:pPr>
            <a:endParaRPr lang="pt-BR" sz="2800" dirty="0"/>
          </a:p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5" name="Imagem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186" y="985664"/>
            <a:ext cx="539115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167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73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aixaDeTexto 1"/>
          <p:cNvSpPr txBox="1"/>
          <p:nvPr/>
        </p:nvSpPr>
        <p:spPr>
          <a:xfrm>
            <a:off x="467544" y="1052736"/>
            <a:ext cx="79098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Perde e Ganha com a</a:t>
            </a:r>
          </a:p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SELIC SELVAGEM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pt-B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14,25% </a:t>
            </a:r>
            <a:r>
              <a:rPr lang="pt-BR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a.a</a:t>
            </a:r>
            <a:endParaRPr lang="pt-B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TRABALHADOR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EMPRESA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APLICADOR FINANCEIRO		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228996" y="3173220"/>
            <a:ext cx="366799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Perde </a:t>
            </a:r>
            <a:r>
              <a:rPr lang="pt-B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r>
              <a:rPr lang="pt-B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pt-B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ao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Perde </a:t>
            </a:r>
            <a:r>
              <a:rPr lang="pt-B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8</a:t>
            </a:r>
            <a:r>
              <a:rPr lang="pt-B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pt-B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ao ano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Ganha 14,25% </a:t>
            </a:r>
            <a:r>
              <a:rPr lang="pt-B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ao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Ganha 12,85% </a:t>
            </a:r>
            <a:r>
              <a:rPr lang="pt-B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ao </a:t>
            </a: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78552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1"/>
          <p:cNvSpPr/>
          <p:nvPr/>
        </p:nvSpPr>
        <p:spPr>
          <a:xfrm>
            <a:off x="230329" y="962174"/>
            <a:ext cx="8518135" cy="698242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</a:pPr>
            <a:endParaRPr lang="pt-BR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2000"/>
              </a:spcAft>
            </a:pP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14,25% aa                3,00% aa             </a:t>
            </a:r>
          </a:p>
          <a:p>
            <a:pPr algn="ctr">
              <a:spcAft>
                <a:spcPts val="2000"/>
              </a:spcAft>
            </a:pPr>
            <a:r>
              <a:rPr lang="pt-B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DESINDEXA  o  </a:t>
            </a:r>
            <a:r>
              <a:rPr lang="pt-BR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BRASIL</a:t>
            </a:r>
          </a:p>
          <a:p>
            <a:pPr algn="ctr">
              <a:spcAft>
                <a:spcPts val="2000"/>
              </a:spcAft>
            </a:pPr>
            <a:r>
              <a:rPr lang="pt-BR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Transfere a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Aplicação do Overnight - CDI</a:t>
            </a:r>
          </a:p>
          <a:p>
            <a:pPr algn="ctr">
              <a:lnSpc>
                <a:spcPct val="140000"/>
              </a:lnSpc>
              <a:spcAft>
                <a:spcPts val="2000"/>
              </a:spcAft>
            </a:pPr>
            <a:r>
              <a:rPr lang="pt-BR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 o </a:t>
            </a:r>
            <a:r>
              <a:rPr lang="pt-BR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MERCADO DE AÇÕES </a:t>
            </a:r>
          </a:p>
          <a:p>
            <a:pPr algn="ctr">
              <a:lnSpc>
                <a:spcPct val="140000"/>
              </a:lnSpc>
              <a:spcAft>
                <a:spcPts val="2000"/>
              </a:spcAft>
            </a:pPr>
            <a:r>
              <a:rPr lang="pt-BR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INVESTIMENTO PRODUTIVO</a:t>
            </a:r>
          </a:p>
          <a:p>
            <a:pPr algn="ctr">
              <a:spcAft>
                <a:spcPts val="2000"/>
              </a:spcAft>
            </a:pPr>
            <a:r>
              <a:rPr lang="pt-BR" sz="24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“CONSUMIDOR  BRASILEIRO  = Exija Juros </a:t>
            </a:r>
            <a:r>
              <a:rPr lang="pt-BR" sz="24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sz="24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ivilizados!!!”</a:t>
            </a:r>
          </a:p>
          <a:p>
            <a:pPr>
              <a:spcAft>
                <a:spcPts val="2000"/>
              </a:spcAft>
            </a:pPr>
            <a:endParaRPr lang="pt-BR" sz="28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2000"/>
              </a:spcAft>
            </a:pP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pt-BR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ector de seta reta 3"/>
          <p:cNvCxnSpPr/>
          <p:nvPr/>
        </p:nvCxnSpPr>
        <p:spPr>
          <a:xfrm>
            <a:off x="4190769" y="1988840"/>
            <a:ext cx="682580" cy="0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7"/>
          <p:cNvCxnSpPr/>
          <p:nvPr/>
        </p:nvCxnSpPr>
        <p:spPr>
          <a:xfrm>
            <a:off x="4307339" y="4839917"/>
            <a:ext cx="12879" cy="461291"/>
          </a:xfrm>
          <a:prstGeom prst="straightConnector1">
            <a:avLst/>
          </a:prstGeom>
          <a:ln w="57150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1907704" y="548680"/>
            <a:ext cx="5841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 smtClean="0">
                <a:solidFill>
                  <a:srgbClr val="006600"/>
                </a:solidFill>
              </a:rPr>
              <a:t>SELIC 3% AO ANO</a:t>
            </a:r>
            <a:endParaRPr lang="pt-BR" sz="4800" b="1" dirty="0">
              <a:solidFill>
                <a:srgbClr val="006600"/>
              </a:solidFill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13" name="Conector reto 12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842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92696"/>
            <a:ext cx="8280919" cy="5616624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210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096" y="1052736"/>
            <a:ext cx="8964488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712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32275"/>
            <a:ext cx="9036496" cy="5328592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" name="Conector reto 7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1402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862935"/>
            <a:ext cx="8928992" cy="577962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sz="5800" b="1" dirty="0"/>
              <a:t>COMO AJUDAR</a:t>
            </a:r>
            <a:r>
              <a:rPr lang="pt-BR" sz="5800" b="1" dirty="0" smtClean="0"/>
              <a:t>:</a:t>
            </a:r>
          </a:p>
          <a:p>
            <a:endParaRPr lang="pt-BR" dirty="0"/>
          </a:p>
          <a:p>
            <a:r>
              <a:rPr lang="pt-BR" sz="3600" b="1" dirty="0" smtClean="0"/>
              <a:t>Divulgue </a:t>
            </a:r>
            <a:r>
              <a:rPr lang="pt-BR" sz="3600" b="1" dirty="0"/>
              <a:t>para os DEPUTADOS e SENADORES do seu relacionamento, aos Governadores, aos Presidentes de Grandes Empresas, aos Presidentes das Federações das </a:t>
            </a:r>
            <a:r>
              <a:rPr lang="pt-BR" sz="3600" b="1" dirty="0" smtClean="0"/>
              <a:t>Industrias, aos Presidentes </a:t>
            </a:r>
            <a:r>
              <a:rPr lang="pt-BR" sz="3600" b="1" dirty="0"/>
              <a:t>das Federações do Comercio, </a:t>
            </a:r>
            <a:r>
              <a:rPr lang="pt-BR" sz="3600" b="1" dirty="0" smtClean="0"/>
              <a:t>aos Presidentes de Federações do seu SETOR, para </a:t>
            </a:r>
            <a:r>
              <a:rPr lang="pt-BR" sz="3600" b="1" dirty="0"/>
              <a:t>a Imprensa do seu relacionamento.</a:t>
            </a:r>
            <a:endParaRPr lang="pt-BR" sz="3600" dirty="0"/>
          </a:p>
          <a:p>
            <a:pPr marL="0" indent="0">
              <a:buNone/>
            </a:pPr>
            <a:r>
              <a:rPr lang="pt-BR" b="1" dirty="0"/>
              <a:t> </a:t>
            </a:r>
            <a:endParaRPr lang="pt-BR" dirty="0"/>
          </a:p>
          <a:p>
            <a:r>
              <a:rPr lang="pt-BR" sz="4400" b="1" dirty="0">
                <a:solidFill>
                  <a:srgbClr val="0000FF"/>
                </a:solidFill>
              </a:rPr>
              <a:t>Todos nós, </a:t>
            </a:r>
            <a:r>
              <a:rPr lang="pt-BR" sz="6500" b="1" dirty="0">
                <a:solidFill>
                  <a:srgbClr val="0000FF"/>
                </a:solidFill>
              </a:rPr>
              <a:t>BRASILEIROS</a:t>
            </a:r>
            <a:r>
              <a:rPr lang="pt-BR" sz="4400" b="1" dirty="0">
                <a:solidFill>
                  <a:srgbClr val="0000FF"/>
                </a:solidFill>
              </a:rPr>
              <a:t>, precisamos nos esforçar </a:t>
            </a:r>
            <a:r>
              <a:rPr lang="pt-BR" sz="4400" b="1" dirty="0" smtClean="0">
                <a:solidFill>
                  <a:srgbClr val="0000FF"/>
                </a:solidFill>
              </a:rPr>
              <a:t>para:</a:t>
            </a:r>
          </a:p>
          <a:p>
            <a:pPr marL="0" indent="0">
              <a:buNone/>
            </a:pPr>
            <a:r>
              <a:rPr lang="pt-BR" sz="5900" b="1" dirty="0">
                <a:solidFill>
                  <a:srgbClr val="0000FF"/>
                </a:solidFill>
              </a:rPr>
              <a:t> </a:t>
            </a:r>
            <a:r>
              <a:rPr lang="pt-BR" sz="5900" b="1" dirty="0" smtClean="0">
                <a:solidFill>
                  <a:srgbClr val="0000FF"/>
                </a:solidFill>
              </a:rPr>
              <a:t>        “ </a:t>
            </a:r>
            <a:r>
              <a:rPr lang="pt-BR" sz="5900" b="1" dirty="0">
                <a:solidFill>
                  <a:srgbClr val="FF0000"/>
                </a:solidFill>
              </a:rPr>
              <a:t>FAZER a SELIC 3% DAR CERTO e </a:t>
            </a:r>
            <a:r>
              <a:rPr lang="pt-BR" sz="5900" b="1" dirty="0" smtClean="0">
                <a:solidFill>
                  <a:srgbClr val="FF0000"/>
                </a:solidFill>
              </a:rPr>
              <a:t>LOGO</a:t>
            </a:r>
            <a:r>
              <a:rPr lang="pt-BR" sz="5900" b="1" dirty="0" smtClean="0">
                <a:solidFill>
                  <a:srgbClr val="0000FF"/>
                </a:solidFill>
              </a:rPr>
              <a:t>” </a:t>
            </a:r>
            <a:endParaRPr lang="pt-BR" sz="59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pt-BR" b="1" dirty="0"/>
              <a:t> </a:t>
            </a:r>
            <a:endParaRPr lang="pt-BR" dirty="0"/>
          </a:p>
          <a:p>
            <a:r>
              <a:rPr lang="pt-BR" sz="3600" b="1" dirty="0"/>
              <a:t>NÃO PODEMOS NOS ACOMODAR COM ESSA VIDA de BRASILEIRO PAGANDO SELIC de 14,25% e ATÉ MESMO DE 7% </a:t>
            </a:r>
            <a:r>
              <a:rPr lang="pt-BR" sz="3600" b="1" dirty="0" smtClean="0"/>
              <a:t>ao </a:t>
            </a:r>
            <a:r>
              <a:rPr lang="pt-BR" sz="3600" b="1" dirty="0"/>
              <a:t>ANO, ENQUANTO 85 PAISES PAGAM TAXA BÁSICA de JUROS </a:t>
            </a:r>
            <a:r>
              <a:rPr lang="pt-BR" sz="3600" b="1" dirty="0" smtClean="0"/>
              <a:t>no </a:t>
            </a:r>
            <a:r>
              <a:rPr lang="pt-BR" sz="3600" b="1" dirty="0"/>
              <a:t>MÁXIMO IGUAL </a:t>
            </a:r>
            <a:r>
              <a:rPr lang="pt-BR" sz="3600" b="1" dirty="0" smtClean="0"/>
              <a:t>a </a:t>
            </a:r>
            <a:r>
              <a:rPr lang="pt-BR" sz="3600" b="1" dirty="0"/>
              <a:t>3% </a:t>
            </a:r>
            <a:r>
              <a:rPr lang="pt-BR" sz="3600" b="1" dirty="0" smtClean="0"/>
              <a:t>aa ou </a:t>
            </a:r>
            <a:r>
              <a:rPr lang="pt-BR" sz="3600" b="1" dirty="0"/>
              <a:t>MUITO MENOS.</a:t>
            </a:r>
            <a:endParaRPr lang="pt-BR" sz="3600" dirty="0"/>
          </a:p>
          <a:p>
            <a:pPr marL="0" indent="0">
              <a:buNone/>
            </a:pPr>
            <a:r>
              <a:rPr lang="pt-BR" b="1" dirty="0"/>
              <a:t> </a:t>
            </a:r>
            <a:endParaRPr lang="pt-BR" dirty="0"/>
          </a:p>
          <a:p>
            <a:r>
              <a:rPr lang="pt-BR" sz="3600" b="1" dirty="0"/>
              <a:t>CHEQUE ESPECIAL </a:t>
            </a:r>
            <a:r>
              <a:rPr lang="pt-BR" sz="3600" b="1" dirty="0" smtClean="0"/>
              <a:t>de 311% ao </a:t>
            </a:r>
            <a:r>
              <a:rPr lang="pt-BR" sz="3600" b="1" dirty="0"/>
              <a:t>ANO e CARTÃO </a:t>
            </a:r>
            <a:r>
              <a:rPr lang="pt-BR" sz="3600" b="1" dirty="0" smtClean="0"/>
              <a:t>de </a:t>
            </a:r>
            <a:r>
              <a:rPr lang="pt-BR" sz="3600" b="1" dirty="0"/>
              <a:t>CREDITO a</a:t>
            </a:r>
            <a:r>
              <a:rPr lang="pt-BR" sz="3600" b="1" dirty="0" smtClean="0"/>
              <a:t> </a:t>
            </a:r>
            <a:r>
              <a:rPr lang="pt-BR" sz="3600" b="1" dirty="0"/>
              <a:t>4</a:t>
            </a:r>
            <a:r>
              <a:rPr lang="pt-BR" sz="3600" b="1" dirty="0" smtClean="0"/>
              <a:t>70% ao </a:t>
            </a:r>
            <a:r>
              <a:rPr lang="pt-BR" sz="3600" b="1" dirty="0"/>
              <a:t>ANO, ESTÃO DESIDRATANDO </a:t>
            </a:r>
            <a:r>
              <a:rPr lang="pt-BR" sz="3600" b="1" dirty="0" smtClean="0"/>
              <a:t>o </a:t>
            </a:r>
            <a:r>
              <a:rPr lang="pt-BR" sz="3600" b="1" dirty="0"/>
              <a:t>MERCADO INTERNO BRASILEIRO, MASSACRANDO NOSSO PRESENTE </a:t>
            </a:r>
            <a:r>
              <a:rPr lang="pt-BR" sz="3600" b="1" dirty="0" smtClean="0"/>
              <a:t>e </a:t>
            </a:r>
            <a:r>
              <a:rPr lang="pt-BR" sz="3600" b="1" dirty="0"/>
              <a:t>NOSSO FUTURO !!!</a:t>
            </a:r>
            <a:endParaRPr lang="pt-BR" sz="3600" dirty="0"/>
          </a:p>
          <a:p>
            <a:pPr marL="0" indent="0">
              <a:buNone/>
            </a:pPr>
            <a:r>
              <a:rPr lang="pt-BR" b="1" dirty="0"/>
              <a:t> </a:t>
            </a:r>
            <a:endParaRPr lang="pt-BR" dirty="0"/>
          </a:p>
          <a:p>
            <a:pPr marL="0" indent="0">
              <a:spcBef>
                <a:spcPts val="0"/>
              </a:spcBef>
              <a:spcAft>
                <a:spcPts val="2000"/>
              </a:spcAft>
              <a:buNone/>
            </a:pP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3234134" y="6427113"/>
            <a:ext cx="31357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 smtClean="0">
                <a:solidFill>
                  <a:srgbClr val="FF0000"/>
                </a:solidFill>
              </a:rPr>
              <a:t>ALFA - MESTRADO DESENVOLVIMENTO REGIONAL</a:t>
            </a:r>
          </a:p>
          <a:p>
            <a:pPr algn="ctr"/>
            <a:r>
              <a:rPr lang="pt-BR" sz="1100" b="1" dirty="0" smtClean="0">
                <a:solidFill>
                  <a:srgbClr val="FF0000"/>
                </a:solidFill>
              </a:rPr>
              <a:t>Departamento de Economia</a:t>
            </a:r>
            <a:endParaRPr lang="pt-BR" sz="1100" b="1" dirty="0">
              <a:solidFill>
                <a:srgbClr val="FF0000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356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AutoShape 6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8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" name="AutoShape 10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" name="AutoShape 12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AutoShape 1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2" descr="https://encrypted-tbn0.gstatic.com/images?q=tbn:ANd9GcQqX35GzyL9wOY6bn-yax1bmuhpPMT9qDPeEkpbn1x6cGTSGcC7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68" name="Grupo 67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69" name="Imagem 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79" name="Imagem 7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81" name="Imagem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3" name="CaixaDeTexto 82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4" name="Conector reto 83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980728"/>
            <a:ext cx="8440488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60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AutoShape 6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8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" name="AutoShape 10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" name="AutoShape 12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AutoShape 1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2" descr="https://encrypted-tbn0.gstatic.com/images?q=tbn:ANd9GcQqX35GzyL9wOY6bn-yax1bmuhpPMT9qDPeEkpbn1x6cGTSGcC7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68" name="Grupo 67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69" name="Imagem 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79" name="Imagem 7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81" name="Imagem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3" name="CaixaDeTexto 82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4" name="Conector reto 83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908720"/>
            <a:ext cx="8562448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01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AutoShape 6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8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" name="AutoShape 10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" name="AutoShape 12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AutoShape 14" descr="data:image/jpeg;base64,/9j/4AAQSkZJRgABAQAAAQABAAD/2wCEAAkGBxQSERAQDxQVFBIVFBQUFRUQFBQVFxQUFBQWFxQVFBQYHiggGBolHBQUITEhJSkrLi4uFx8zODMsNygtLisBCgoKDg0OGxAQGiwkICQ4LDQ0NyssLCwvODIsLCwsLDgsLCwsLCw0LCwvLDcsLCwsLCwsLCwsLCwsLCwsLCwsLP/AABEIAM4A9AMBIgACEQEDEQH/xAAcAAACAgMBAQAAAAAAAAAAAAAEBQABAgYHAwj/xABJEAABAwECBg4GCAUEAwEAAAABAAIDBAUREiExMlFzBhMiMzRBQmFxcpGhsbIUI1KBs8EHFUOCg5LC0SREU2KiY5PD8NLT4aP/xAAaAQEBAAMBAQAAAAAAAAAAAAAABQIDBAEG/8QAJBEAAgICAgICAwEBAAAAAAAAAAECAwQREjEhQRNRBSIyYUL/2gAMAwEAAhEDEQA/AO4qKKICKKiV5ukQGNW7cP6rvAoGzKSN9PBhsY71bM5oPJGletZLuH9V3gVrlVsqjo6WDCIdKYm4LAcebldoCyjFyekYykorbGNrtoaRu2StZECbhtYLXE8wYh9js1PWMfJSy1DQ15YQZX4jlvwXE4iuQW7bclVIZJXX6BxAaAOIJ/8ARba201e1ONzJxg/fGNnzC754PGpv2cEc3lYl6Oriz5W5lS/8RkbvkD3pfPHUiqp93C/1U917HsxYUN95DjzcS2IJdU8Lp9VP5oVOKJHVNQDjga4aWSjwcArFpOB3cErecYDh/i5MVEAsNtxDPw29eKUDtwbkLVWlC6ekLZYzupeW0HencRxp5clVqQNdNSB7WuGFLicARvTtKAaNeDkIPQVkl7rFgP2TB1BgeW5UbJbyXys6srv1XoBil9lZZ9c/wCgoZANzO/77WO+QQFmx1A2/BfE71zs9jm34hxh3yQD9RLtvqAN1Ex2rlPg9o8VGWg/l08reja3eVxQFv4UzUu87UwSF1qx+lNLsNt0Lhu43jlt5kyitSF2bIz3uAPYUAYghwg6oecopsgOMEEcxBQo4QdUPOUAaoqvVoAKyt7/El+K9GoKyd7Osl+K9GoASp32H7/gEWhKnfYfv+ARaApWoogIsHPWJevCSRAZySIaWZeU0y0TZZswDL4qc3uyOeOLmbpPOtlVUrJaia7LY1rchlss2Vtga6NlzpCLjobfp5+Zcpqalzze4k5BjPEBcMfQsJpS4kuylYBW6MeNS8dka++Vr89EWcUpY5r2G5zSHNOhwxgrG5Rb9Gg+irAtMVNPDO3lsBI0OyOHuIKqp4XT6qfzQrQ/ogtfFLSOOT1sfRkeO24+9b5UcLp9VP5oV89fX8djiXqLPkgpDJRRRajcRLa/f6TrS/CcmSW1+/wBJ15fhOQDJRRRARL7Ly1Gud4NTBL7Ly1Gud4NQB9ylytRAL38KZqX+dqMfC05Wg9ICDfwpmpf52pggATZEGXamA6WtwT2hBiy2ioOA6RvqhmyPPK0OJTpBDhB1X60BiKJ4N4nk6Hhjh4BTa6gHE+Mj+6NwPaHI9RAJrLlmEZ9Wxw2yXNkLTvjuIt+aKNe8Z0EvS3AcO51/crsnezrJfiuRyAUVVpMEkJdhtz85jxxDmRjLSiOSRvvN3ipU77D9/wAqIfE05QD0gFAU2Vpxhw9xCi8jZ8X9Nn5QogPCWXKgKmsDQSTcBlJ4udJ6+eaJjnvqIsEZS6EjwflXO7e2TSTbi8YN/IBAdoLgSexb6KJWvx0aLr41Lb7G+yvZgX3xQEhmQuGV3RoC0hzrzeVRN6iuVVRrjqJGttlY9sisKgE6s2znNue6JzuNtxbdcchxnKsbr41R2z2mmVr0hJNe14Y4XYgcfPkWdyZ2/AXhsm1vaW4iXXZDkyFK286xx7vljtmWRV8ctDHY7aZpamGcZGuGFzsOJ47F3R8gdVUrm4wYZyOgmEhfPZXT9guyWNzaVk77nwxzsN4JvbhRYBvA0YvcuX8hVtKaOnAs03BnS1EuZbtMfto/e4DxXq21ITkljPQ9v7qUVAxLa/f6TrS/CcjG1TDke09Dggq942+kxjPl4/8AScgGaioFWgIl9l5ajXO8Gpgl9l5ajXO8rUAwUVXqIACThTNS/wA7UwS+ThTNS/zsTBARBDhB1X60ag/5j8L9aAMUUUQANk72dZL8VyOQNkb27WS/FcjkAJVb7D0v8qLQdVvsHS/yoxARRRRAfPOyG3ZKqS9xuYL8FgyDnJ4ylKpWvpYVxgtI+cnNze2RZwxOe4MYC5xxADKVnR0j5XtjiaXPdkA8ToC6nsX2LNpm4TrnTEbp2jmbzc605GRGlf6bcfHla/8ABNYuxYQxukludKWnoZiyDn50xoqP1ER/sb4BbTPTbh3VPggKCD1EOrZ5QodlkrJcpFuuuMFxia1V0Ic1zDkcLu1c/nhLHOYcrSQfcusVVOtG2XUODIJRkeLj1h/8XXg2cZ8fs5c2vcOS9GuLZ/o4tFsFfGX5sjXQ36C+4tPa0D3rWCFbHEEOabiCCDoIxgqtZBTi4v2Sq58JKX0fS2CDxDsWD6RhysaelrSlmxe1RU00MwyuaA7me3E4doTfCXzkk4vTPoYtSSaBXWXCcsMf+239krr7Ig2+kAiYL3SX3C77J2hPHSJbXy+vo+vL8Fy8PT1+pYfYI6HvHgVj9SRcRkHRLJ+6C2S7KoqO4O3chxhjSLwNLtAXlsS2WsrtsDWGN7Ljgkg3tPKB6Vs+KfHnrwa/lhy4b8jZtmAZJJR+I75pfZ9nOLqi6eZt0zhiLTyW6Wp8gLKzqjXO8rVrNhG0Eg/mJD0tiP6VDSTcVR+aJh8LkwVIBE6GoFSz1sZO1PywuyYTdEiODan2oT9yRv6ipJwpmpf52I+5AA4dR7EJ++8fpKD2+o2/HFGfVcUxyYXOwJ0hBwj8L9aAptTLxw9kjD43LF1c8fYSe4xn9SOUQCayK84Bvil3yXkg/aO0FGutIDKyUfhn5KrJzHa2X4jkagE9RabDJDnjG7LG/wBnoRotOL2u1rh4hSr3yDrO8qLuQAn1rD/Ub2qkXgjQFEB8yIyy7OkqJBFC29xyniaNLjxBZ2DZMlXII4m4uU85rBpPPzLsWx7Y/HTR4EYx8pxznnSf2V3JylUtLsiY+K7Xt9AuxnY2ylZc0YTznvOV3MNA5lssVOvaCBEtbcokpOT2yzGKitLoDqYdw/qu8Cl1nw/w8GrZ5QnVVmP6rvAoSymX00GrZ5QsTISVcC1vZBZ+2xPZx3Xt6wyLdqyFIayK5ZRbi00eSSkmmcfkCxCc7JKHa5n3Dcu3Y+Y7Ug2/mX0Vc1OKkfPWQcJOLOjfRRa+C6WlccTvWM6RieOy4+5dKM6+erKtUwTRTNyscCeccodl67ZHXB7Wvab2uAcOg4wpOfXxny+ypg2cocfoYyVK0/ZdslEL4tqIMrC8njDMJhaCefHkQOynZWI8KKF275TuJnMNLlzmauwiSbzeb7ycZ5yssXE5ftLo8ycrj+sewyrqnSOc97i4uN5LjeSUdsXtc0lVFNjwQcF40sdndmX3JF6TzKek8yquCcePolqTUuXs+m4pA5oc03ggEEcYKCsvOqNc7ytWpfRTsgE9OaZ59ZBiF+UxnNPuyLbLJO6qde7yMXz1tbrm4sv1TU4qSGKoK1S1mwBk4VHqX+diPS+U/wAVHqZPOxMEBSE/mPwv1otB/wAx+F+sIA0KKlaAAsfMfrZfiFHIGxjuH62X4hRyAEq98g6zvIUYgqw+tp+s7yFGICFRQqIDXLBsWOnjbFE25oynjceMuPGU9ihuSxsVYMno3/6lZ4FZ7VMPuSn9S9bbe2eJJLSGyiViKs45Kf3Qyf8AsWQgquOaH3QO/wDYvD0Nqsx/Vd4FD2NweDVM8oQ1TTVOA/17M12SDmOl6HsmknMEF1RcNrZiELMW5GlANqqO8JBXwZUzNnzn+ad7oofm1Lq2x5eOqk90cA/QgNI2XUeHEXDOYb/u8ofNc8qo7nG7IcYXVbRsh9xvnlN+I4ohf2MXPLaoixzmewcXO0qr+Pt2nAl59WmpoTrY6XZRI2lbTg3Ft4w78eBxNGg8S11Uu+ytTXk4YWSh0ek0pceZeVyyRdlWc6okbEzjyk5AALz3Ar1tRW30eJOT0uwRkZORURdiXQptisbYSxgOHdeHEnG4cZGRaPWwEG89B6RpWqjIjbvXo3XUSq1sO2JW0aOqinGaDgyDTG7E7sy+5d5sWUE1DgRcZiQdILGEL5uXV/omfDPBLDK3ClY7CvcTe5jrgDl4rrly59O1zXo6cC3T4M6Ztg0jtCrbW+0O0IIWJT/0m+8LIWPAPsY/yhSSoeUszfSo903eZOMe2xHGqZ7bfzBKJrOhFVGBFHvMnIb7cfMmUdBF/Tj/ACN/ZAZGuiGWRn5ggDaUPpF+2x70eW32xzph6HH/AE2fkb+yFFMwVAuY3ejkaPbCA9fraD+tH+dqn1tD/VZ+YIoRjiA7AsrkAksa04sB+7G+y5Lzyyj/AK0i9rsa4/JedjZj9dL5ymCAS1lqRmWnuLsTnfZyewf7UaLUZxbZ/tS/+KlbvtP13fDKNQAJtVnsy/7Mn7KI5RAS5RWogKUVqIDyqcx/Vd4FD2NweDVM8oRFVmP6rvAoexuDwapnlCAMXnMy8L1VEIDXLSpr71zrZpTBr4zdjcHA9Auy/mXW6uC9afb1mCSeKM8qGoHQfVXHtW2iz45qRqur+SDicamjwXEf95limVs0pY4hw3TSWO6QbkVsT2MS10uCzcxNPrJDkaNA0u5l9DKcYx5N+CDGEpS4peTx2NbH5a2Xa4hc0XYbzkYPmdAXUo7BjpjRxQi4Ycl543HanXlx0raLGsSKmibDC3BaO1x43OPGV52nD66k68nwXqHk5Ttel0WcfGVS2+xLVU60DZbZmC8vA3MmXmcurVtMtatuzhLG+M5SMR0OGRY413x2J+jLJq+Str2ccc0gkHKE22JW0aOqinv3N+DINMbs79/ch7UpyDeRcQbnDnCAV6UVJafshxk4va9H05HVBwDgbwQCCOMEYiqkqgBl7Vxix9n0kFKyDBBcy9oc7HueSLuZJrU2U1E9+G83aL8X5RiUeOBY3p9FaWdBLx2dVtfZXTwzseXh10UjSGXHGXMIF+QZCtZtf6Unm9tO0N5zuj+y5tJIXY3EnpWJXbXhVx78nJPNsl14N8sT6TKls7DUuD4CbngNF4B5QIy3aF1mnna+Zj2EOa6DCaRjBBeLiF80roX0W7KNqmbS1Dtw4FsRORjnOvLSdBIxLTmYq1zgujbi5L3xm+zsitYhZKUVBdYuZJrpfOUwS+xc2TXS+cpigAK7fabru+G5HBA1++03Xd8NyPQFFRRWgIooqQFqKKIDyqsx/Vd4FD2NweDVM8oRFVmP6rvAoexuDwapnlCANUVKICEJJX099ZS6qo8YU7Sur4ZS6qo8YUAktzYDDUyPkc97C+7CDbrjdx48hxLYrJsuOmibDA0NY0YruM8ZJ4ydKNUWcrZySi34RrjVCLckvLIl1ob/AEesk+C9MUutDf6PryfBesDYF1EV4Wv18GVbMUvrqfFegOSbMrNudhgYpMR5n6ezwWjyMIJByhdrtuhZJG+Nzmi8YiSMTuIrktr09xwuMHBN3cVcwbucOL7RFzauE+S6YtURdFZk028xPfzsaSO1bbZOwF5uNQ2Y/wBkTAO17yO4LdZkV1/0zTXRZZ/KNIa0k3AEnQMZ7AntBsRqZW4RaGNuvGHiJ6G/ut/pLCEM0bYKXA9VId29l7rnMxl2NHTU9R7Ebfvud4BT7PyD/wCEd9f49f8ATOP11nujuJvuyG8Zp0FBrpVu2O9wfI8NOLdBgOT2sfGue11KY3XHJxHSFRptjbDkifbXKqfFnY/o02XelRejzn+IjAuJ+0YMQd1hxregvmGiq3xPbJE4te03hzTce0LumxGsgroGzDCLxuZGPlkdgv48Rdk0KVmY3B849Mp4mRzXGXaHFkSANkwiB66XKQOWUVJXxNyyNH3gltj2bFgyExsJ26XK0HlJs2nYMjWjoaFwncKa604jJTFrsK57s0OP2btARwtEHNZKfw3Dvdcsa/fKbWO+G5HIAM1juKGQ++IeL1EYogLVJYaqpJ3MDANMk3ya0qyKs8cDPdI//wAUAzVJaKWoOdUNGrhA8ziq+rHk3uqZjzDAaP8AFqAPqsx/Vd4FDWQ4CngvN3q2ZeqELV2KwteXPmduTnSvuyaAV5WTYsBggLo2u9WzOvdyRpKAayVsbc6Rg6XtHzQr7dpxi25hOhhwz2NvXvDZkLcyKMdDGj5IoNuyIBa62mclszurBL4loCXVVoONVTFsEp9VUYnBjb8cOl3/AG9bGldXwyl1VR4woDMVc5yU93Xlb8r1MKpPJhb0ue7wATJUgFxhqT9rG3qxE95cgK2ik26kD6h5vfJmtjbd6l+TcrYEutDf6PWSfBegI2yBypZ3dMzx3NIChsOA5zMLruc7xKYq0At+o4OKKP8AI39kqorAglfVbZFG4CcgYTAcWBGQOhbOllkZ9Xrz8ONeptdHjSfYZBStYA1rQAMgaAAOgBeoaFkqC8PRfM3+Ki1MvniXtU0oIxLym4VFqZfNEj0BrVXSXLney6yADc0YnboYsw3gZdGNdfqoLxetTtSlBnwXC8GJ14+8F0Y17pltdezRkUK2Ovfo4nNEWuLXZQm2xPZA+hqGzMvLDuZGe0z9xlCZ7JrELXYsuVh0j2TzrVFc1GyG+0yGnKuf00fQ2xm0mSxGSM3sfLI5p0guSz6QdlbqNkbYC3bnm/dC8NYMpu5ziXONgmyj0V+0yn1Dzfefs3aeg8aXbLbYNVUPmOS/BYNDBiH7+9TIYfG3z0ilZlp1fr2dL2EbJ5K7AM+DhxzkbgXXtdC4g3X6b1v4XDfomqSK5sXE8Od72Ndj/wAl3ELmyq1C1pHTjWOdabIVFFFznQWqVqIClFaiA8qrMf1XeBQ9jcHg1TPKERVZj+q7wKHsbg8GqZ5QgDArKiiApLKvhlLqqjxhTNLKvhlLqqjxhQDRQKKICil1o7/R6yT4EiYlLrQ3+j1knwHoBirUUQESyyM+r15+HGmaWWRn1evPw40AzVBWqQAM3CotVL5okegJuExaqXzRI1zwMZIHTiQFlIbTp/4hupd52pk+1YQSNsaSOJpwj3JZUV+FO0xxSv8AUuyMweW3He+5Aa1bdGHAtPuOg6VzW2LPLSTduhnDT/cF1O2WzG+6JrR/e+89jR81pFq0zySXluIHE1pHaSV3YeT8b4y6ZxZeN8i5LtGmKErKUi83ZNGhYKySB9sFrhDaFLITc3DwHdDwW+JC736eTmRSO6QGjtcQvmqCUscx4ytc1w+6b/kvp2jlw42PGRzWu7RepP5GP7KRU/Hy/VxPFs0xx7U0czpcfc0jvVIxRTigWooogIooogPKqzH9V3gUPY3B4NUzyhEVWY/qu8CvCxuDwatnlCAMUVK0BCldXwyl1VR4wpmldYf4ul1VR4woBqog57ShZifKxp0Fw8F4/XDDvbZZOpE+78zgG96AYlLrQ3+j1knwHqCsmcDgU5bo26Rg7m4SBrmVDpqTCdEzdvzWufd6l+khAP1RddlxDnS/6ueTe+eU8zcFg/xF/erFjQ3kuZhE8cjnP8xKA9JrUhZnSMH3ge4JXZdpjDqdrZLJfOSMCMgb3HynXDvTyKBrRuGtb1QB4IGyM+r1/wDxRoDP0mZ1+DCG88kg8Gg+KgiqDnSRs6jC7vcUwUQCKWzyamEPmld6qU4nBnKi9gA96PbZEN+EYw46ZL3ntdeqm4TDqpvNEj0BgyMDNAHQAEI/hLNS/wA7EcgH8JZqX+diACtyLEVy7ZjLgNwBnP7mjKfkuuWswYJJyAEk6AMq4NshtDbppJeTkYP7RiH7rswqfknt9I5My744aXbErhjWNytUrZFKX0H9HlbttnUrr7y1mAelhLfkvn1dg+hiswqaeI8iUEdDx+4K4c+O69/R24MtWa+zoqiiijFgtUlotKR2908p55MCMd5v7lGuqncmCMc5fKewYI70AzVXpZ9XzOz6l45omRsHeHHvVusOJxvk2x5/vleR2A3ID2tGviYx+HIxu5dnOA4jpS6ybaj9HhwMOQiNg9VG92PBHHdd3o99nRMY8sjY04LsYaL8h48qysYfw8GrZ5QgPH0+V2907/xXMZ3AkqD0p39GMfflP6QmStALBZ0p3yokPNG1kY7gXd6XVVjxel0weHPvjqL9se52Qw6TzrY0sq+GUuqqPGFAGw0bGZjGt6rQO9ewVqICkvtDfqTWP+DImKXWhv1JrH/BkQDBWoogIllkb5V6/wD4o0zSuyN8rNf/AMUaAaKKKIACbhUOqm80SPQE3CYdVN5okegKQL+Es1L/ADsRyBef4lmpf52IAirp2yMcx4va4XEHjByhaPav0b0r8wPiP9jrx2OvW5S2pE0kYYc4ZWsve7sbesPTXu3uF3TKQwdmM9y2QtnD+XownXCf9LZyZ/0aSOwzDM04L3MukaRfg84Sis2BV0eMQ7YNMTg7uNxXYrMp5nCW+RsY22S8RMwjfi5b8X+KNbZDDcZC+Q/6jzd+UXDuXTHPtXfk5pYNT68HzhUUr4yWyMc0jEQ4EXHnW6fRFXuZVSxsGEZIsQLsEXscDeT0Erq9oUrA6mYGNwTKb24IuPqpMoWUVgU7ZWzshY2Vt9zmNwTjFxyLOzOVkHGUezXDCdc1JMzIqDkMTea57u/F4K0cop5QJcorUQEUUUQHlVZj+q7wKHsbg8GqZ5QiKrMf1XeBQ9jcHg1TPKEAaooogIldXwyl1VR4wpmllXwyl1VR4woBoooogIl9ob9Sax/wZEwS60N+pNY/4MiAYqKKICJXZG+Vmv8A+KNMnuuBOhanYtvbZNWxwM3Qmvvldgje4xkaDf3IDbliTdjOTnQHo0zju5g0aImAf5Ov8Fk2yIr73gyH/VcX/wCJxDsQAdRakXpMWC4PIjlF0V7znRezei/TZHXbXCemZwYOzG7uVOjDaiANAA2qbEBdyokwQC/aJ3Z8oZzQsHmff4BByWXGapm2YUl8Tz61xcLw5nJydyeICThUepk87EAZFE1ouaA0aGgAdyzVhUUAFZX22uf8kcgbL+21z/kjkABaW+UuuPwZEegLR3yl1x+DIjwgKKihUQH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2" descr="https://encrypted-tbn0.gstatic.com/images?q=tbn:ANd9GcQqX35GzyL9wOY6bn-yax1bmuhpPMT9qDPeEkpbn1x6cGTSGcC7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68" name="Grupo 67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69" name="Imagem 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79" name="Imagem 7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81" name="Imagem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83" name="CaixaDeTexto 82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84" name="Conector reto 83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80728"/>
            <a:ext cx="8368481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77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052736"/>
            <a:ext cx="8618904" cy="496855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2000"/>
              </a:spcAft>
              <a:buNone/>
            </a:pP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pt-B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Departamento de Economia do Mestrado em Desenvolvimento Regional da ALFA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está à disposição,  para consultas e esclarecimentos pelo sucesso desta </a:t>
            </a:r>
            <a:r>
              <a:rPr lang="pt-BR" sz="2800" b="1" dirty="0" smtClean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“Revolução Econômica” </a:t>
            </a:r>
            <a:r>
              <a:rPr lang="pt-BR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Brasil.</a:t>
            </a:r>
          </a:p>
          <a:p>
            <a:pPr lvl="2">
              <a:spcBef>
                <a:spcPts val="0"/>
              </a:spcBef>
              <a:spcAft>
                <a:spcPts val="2000"/>
              </a:spcAft>
            </a:pPr>
            <a:r>
              <a:rPr lang="pt-BR" b="1" dirty="0" err="1" smtClean="0"/>
              <a:t>Profº</a:t>
            </a:r>
            <a:r>
              <a:rPr lang="pt-BR" b="1" dirty="0" smtClean="0"/>
              <a:t>. </a:t>
            </a:r>
            <a:r>
              <a:rPr lang="pt-BR" b="1" dirty="0" err="1" smtClean="0"/>
              <a:t>Ms</a:t>
            </a:r>
            <a:r>
              <a:rPr lang="pt-BR" b="1" dirty="0" smtClean="0"/>
              <a:t>. Aurélio Troncoso -  </a:t>
            </a:r>
            <a:r>
              <a:rPr lang="pt-BR" i="1" u="sng" dirty="0" smtClean="0">
                <a:solidFill>
                  <a:srgbClr val="0070C0"/>
                </a:solidFill>
                <a:hlinkClick r:id="rId2"/>
              </a:rPr>
              <a:t>aurelio.troncoso@alfa.br</a:t>
            </a:r>
            <a:endParaRPr lang="pt-BR" i="1" u="sng" dirty="0" smtClean="0">
              <a:solidFill>
                <a:srgbClr val="0070C0"/>
              </a:solidFill>
            </a:endParaRPr>
          </a:p>
          <a:p>
            <a:pPr lvl="2">
              <a:spcBef>
                <a:spcPts val="0"/>
              </a:spcBef>
              <a:spcAft>
                <a:spcPts val="2000"/>
              </a:spcAft>
            </a:pPr>
            <a:r>
              <a:rPr lang="pt-BR" b="1" dirty="0" err="1" smtClean="0"/>
              <a:t>Profº</a:t>
            </a:r>
            <a:r>
              <a:rPr lang="pt-BR" b="1" dirty="0"/>
              <a:t>. </a:t>
            </a:r>
            <a:r>
              <a:rPr lang="pt-BR" b="1" dirty="0" smtClean="0"/>
              <a:t>Dr. Marcelo Ladvocat -  </a:t>
            </a:r>
            <a:r>
              <a:rPr lang="pt-BR" i="1" u="sng" dirty="0">
                <a:solidFill>
                  <a:srgbClr val="0000FF"/>
                </a:solidFill>
              </a:rPr>
              <a:t>m</a:t>
            </a:r>
            <a:r>
              <a:rPr lang="pt-BR" i="1" u="sng" dirty="0" smtClean="0">
                <a:solidFill>
                  <a:srgbClr val="0000FF"/>
                </a:solidFill>
                <a:hlinkClick r:id="rId2"/>
              </a:rPr>
              <a:t>ar</a:t>
            </a:r>
            <a:r>
              <a:rPr lang="pt-BR" i="1" u="sng" dirty="0" smtClean="0">
                <a:solidFill>
                  <a:srgbClr val="0070C0"/>
                </a:solidFill>
                <a:hlinkClick r:id="rId2"/>
              </a:rPr>
              <a:t>celo.ladvocat@alfa.br</a:t>
            </a:r>
            <a:endParaRPr lang="pt-BR" i="1" u="sng" dirty="0">
              <a:solidFill>
                <a:srgbClr val="0070C0"/>
              </a:solidFill>
            </a:endParaRPr>
          </a:p>
          <a:p>
            <a:pPr lvl="2">
              <a:spcBef>
                <a:spcPts val="0"/>
              </a:spcBef>
              <a:spcAft>
                <a:spcPts val="2000"/>
              </a:spcAft>
            </a:pPr>
            <a:r>
              <a:rPr lang="pt-BR" dirty="0" smtClean="0"/>
              <a:t>Fones: (62)3272-5119 e 3272-5000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3234134" y="6427113"/>
            <a:ext cx="31357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 smtClean="0">
                <a:solidFill>
                  <a:srgbClr val="FF0000"/>
                </a:solidFill>
              </a:rPr>
              <a:t>ALFA - MESTRADO DESENVOLVIMENTO REGIONAL</a:t>
            </a:r>
          </a:p>
          <a:p>
            <a:pPr algn="ctr"/>
            <a:r>
              <a:rPr lang="pt-BR" sz="1100" b="1" dirty="0" smtClean="0">
                <a:solidFill>
                  <a:srgbClr val="FF0000"/>
                </a:solidFill>
              </a:rPr>
              <a:t>Departamento de Economia</a:t>
            </a:r>
            <a:endParaRPr lang="pt-BR" sz="1100" b="1" dirty="0">
              <a:solidFill>
                <a:srgbClr val="FF0000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395536" y="164956"/>
            <a:ext cx="8474888" cy="567844"/>
            <a:chOff x="395536" y="164956"/>
            <a:chExt cx="8474888" cy="567844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27970"/>
              <a:ext cx="720080" cy="404830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206521"/>
              <a:ext cx="681039" cy="300038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44060"/>
              <a:ext cx="986056" cy="229246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7669652" y="16495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</a:rPr>
                <a:t>|</a:t>
              </a:r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1331640" y="469660"/>
              <a:ext cx="554461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651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1196</Words>
  <Application>Microsoft Office PowerPoint</Application>
  <PresentationFormat>Apresentação na tela (4:3)</PresentationFormat>
  <Paragraphs>278</Paragraphs>
  <Slides>51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51</vt:i4>
      </vt:variant>
    </vt:vector>
  </HeadingPairs>
  <TitlesOfParts>
    <vt:vector size="5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TROPEÇO MACROECONÔMICO - EVIDÊNCIAS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Bruna Emanuela Crispim Bruno</dc:creator>
  <cp:lastModifiedBy>Bruna Emanuela Crispim Bruno</cp:lastModifiedBy>
  <cp:revision>139</cp:revision>
  <cp:lastPrinted>2016-06-30T22:19:28Z</cp:lastPrinted>
  <dcterms:created xsi:type="dcterms:W3CDTF">2016-05-31T18:45:39Z</dcterms:created>
  <dcterms:modified xsi:type="dcterms:W3CDTF">2016-06-30T23:16:37Z</dcterms:modified>
</cp:coreProperties>
</file>